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</p:sldIdLst>
  <p:sldSz cx="18288000" cy="10287000"/>
  <p:notesSz cx="6858000" cy="9144000"/>
  <p:embeddedFontLst>
    <p:embeddedFont>
      <p:font typeface="Alegreya Medium" panose="020B0604020202020204" charset="0"/>
      <p:regular r:id="rId26"/>
    </p:embeddedFont>
    <p:embeddedFont>
      <p:font typeface="Bell MT" panose="02020503060305020303" pitchFamily="18" charset="0"/>
      <p:regular r:id="rId27"/>
      <p:bold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ekko" panose="020B0604020202020204" charset="0"/>
      <p:regular r:id="rId34"/>
    </p:embeddedFont>
    <p:embeddedFont>
      <p:font typeface="Josefin Sans Bold" pitchFamily="2" charset="0"/>
      <p:regular r:id="rId35"/>
      <p:boldItalic r:id="rId36"/>
    </p:embeddedFont>
    <p:embeddedFont>
      <p:font typeface="Josefin Sans Regular" panose="020B0604020202020204" charset="0"/>
      <p:regular r:id="rId37"/>
    </p:embeddedFont>
    <p:embeddedFont>
      <p:font typeface="Josefin Sans Regular Bold" panose="020B0604020202020204" charset="0"/>
      <p:regular r:id="rId38"/>
    </p:embeddedFont>
    <p:embeddedFont>
      <p:font typeface="Josefin Sans Regular Italics" panose="020B0604020202020204" charset="0"/>
      <p:regular r:id="rId39"/>
    </p:embeddedFont>
    <p:embeddedFont>
      <p:font typeface="Public Sans" panose="020B0604020202020204" charset="0"/>
      <p:regular r:id="rId40"/>
    </p:embeddedFont>
    <p:embeddedFont>
      <p:font typeface="Quicksand" panose="020B0604020202020204" charset="0"/>
      <p:regular r:id="rId41"/>
    </p:embeddedFont>
    <p:embeddedFont>
      <p:font typeface="Saira ExtraCondensed Bold" panose="020B0604020202020204" charset="0"/>
      <p:regular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Wingdings 2" panose="05020102010507070707" pitchFamily="18" charset="2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22" autoAdjust="0"/>
  </p:normalViewPr>
  <p:slideViewPr>
    <p:cSldViewPr>
      <p:cViewPr varScale="1">
        <p:scale>
          <a:sx n="70" d="100"/>
          <a:sy n="70" d="100"/>
        </p:scale>
        <p:origin x="18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FAD65E-F822-4FC3-AF9E-3E885D89B46C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2ADB7D8-3290-48B5-8F6D-1CAE7B989DC3}">
      <dgm:prSet/>
      <dgm:spPr/>
      <dgm:t>
        <a:bodyPr/>
        <a:lstStyle/>
        <a:p>
          <a:pPr rtl="0"/>
          <a:r>
            <a:rPr lang="en-US" b="1"/>
            <a:t>Vì công việc</a:t>
          </a:r>
          <a:endParaRPr lang="en-US" b="1" dirty="0"/>
        </a:p>
      </dgm:t>
    </dgm:pt>
    <dgm:pt modelId="{4262491F-AFBE-483C-ADBA-DE660A9C1AE6}" type="parTrans" cxnId="{BC65DB37-51FD-4D05-840A-C510A3E75CF9}">
      <dgm:prSet/>
      <dgm:spPr/>
      <dgm:t>
        <a:bodyPr/>
        <a:lstStyle/>
        <a:p>
          <a:endParaRPr lang="en-US"/>
        </a:p>
      </dgm:t>
    </dgm:pt>
    <dgm:pt modelId="{BCDF0013-0C52-4509-A16B-9217CF8059CD}" type="sibTrans" cxnId="{BC65DB37-51FD-4D05-840A-C510A3E75CF9}">
      <dgm:prSet/>
      <dgm:spPr/>
      <dgm:t>
        <a:bodyPr/>
        <a:lstStyle/>
        <a:p>
          <a:endParaRPr lang="en-US"/>
        </a:p>
      </dgm:t>
    </dgm:pt>
    <dgm:pt modelId="{618711C1-FB9F-4F49-B0CB-C393F4CD9215}">
      <dgm:prSet/>
      <dgm:spPr/>
      <dgm:t>
        <a:bodyPr/>
        <a:lstStyle/>
        <a:p>
          <a:pPr rtl="0"/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hoạch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xác</a:t>
          </a:r>
          <a:r>
            <a:rPr lang="en-US" dirty="0"/>
            <a:t> </a:t>
          </a:r>
          <a:r>
            <a:rPr lang="en-US" dirty="0" err="1"/>
            <a:t>định</a:t>
          </a:r>
          <a:r>
            <a:rPr lang="en-US" dirty="0"/>
            <a:t> </a:t>
          </a:r>
          <a:r>
            <a:rPr lang="en-US" dirty="0" err="1"/>
            <a:t>những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en-US" dirty="0" err="1"/>
            <a:t>cần</a:t>
          </a:r>
          <a:r>
            <a:rPr lang="en-US" dirty="0"/>
            <a:t> </a:t>
          </a:r>
          <a:r>
            <a:rPr lang="en-US" dirty="0" err="1"/>
            <a:t>phải</a:t>
          </a:r>
          <a:r>
            <a:rPr lang="en-US" dirty="0"/>
            <a:t> </a:t>
          </a:r>
          <a:r>
            <a:rPr lang="en-US" dirty="0" err="1"/>
            <a:t>làm</a:t>
          </a:r>
          <a:r>
            <a:rPr lang="en-US" dirty="0"/>
            <a:t>. </a:t>
          </a:r>
        </a:p>
      </dgm:t>
    </dgm:pt>
    <dgm:pt modelId="{04075602-0F7B-4D1B-BCB3-458E44B0A370}" type="parTrans" cxnId="{F3CD0DEC-63E4-45D6-BF75-7DD6709307AE}">
      <dgm:prSet/>
      <dgm:spPr/>
      <dgm:t>
        <a:bodyPr/>
        <a:lstStyle/>
        <a:p>
          <a:endParaRPr lang="en-US"/>
        </a:p>
      </dgm:t>
    </dgm:pt>
    <dgm:pt modelId="{815CEAD2-569A-40FE-93A3-D9AB07B8C28A}" type="sibTrans" cxnId="{F3CD0DEC-63E4-45D6-BF75-7DD6709307AE}">
      <dgm:prSet/>
      <dgm:spPr/>
      <dgm:t>
        <a:bodyPr/>
        <a:lstStyle/>
        <a:p>
          <a:endParaRPr lang="en-US"/>
        </a:p>
      </dgm:t>
    </dgm:pt>
    <dgm:pt modelId="{C743DA71-8A73-427B-89A2-D9BB5592E602}">
      <dgm:prSet/>
      <dgm:spPr/>
      <dgm:t>
        <a:bodyPr/>
        <a:lstStyle/>
        <a:p>
          <a:pPr rtl="0"/>
          <a:r>
            <a:rPr lang="en-US"/>
            <a:t>Phân công công việc và trách nhiệm. </a:t>
          </a:r>
          <a:endParaRPr lang="en-US" dirty="0"/>
        </a:p>
      </dgm:t>
    </dgm:pt>
    <dgm:pt modelId="{2C9CBEF1-C610-430F-BF60-EB83E24ECE58}" type="parTrans" cxnId="{91534413-CA83-4624-BE58-C929417A336F}">
      <dgm:prSet/>
      <dgm:spPr/>
      <dgm:t>
        <a:bodyPr/>
        <a:lstStyle/>
        <a:p>
          <a:endParaRPr lang="en-US"/>
        </a:p>
      </dgm:t>
    </dgm:pt>
    <dgm:pt modelId="{25981BC8-4E8C-4798-8B39-AF754F8F8918}" type="sibTrans" cxnId="{91534413-CA83-4624-BE58-C929417A336F}">
      <dgm:prSet/>
      <dgm:spPr/>
      <dgm:t>
        <a:bodyPr/>
        <a:lstStyle/>
        <a:p>
          <a:endParaRPr lang="en-US"/>
        </a:p>
      </dgm:t>
    </dgm:pt>
    <dgm:pt modelId="{432ED76E-6A44-4FE4-BEED-D759BB43FF63}">
      <dgm:prSet/>
      <dgm:spPr/>
      <dgm:t>
        <a:bodyPr/>
        <a:lstStyle/>
        <a:p>
          <a:pPr rtl="0"/>
          <a:r>
            <a:rPr lang="en-US"/>
            <a:t>Đưa ra những tiêu chuẩn rõ rang trong công việc. </a:t>
          </a:r>
          <a:endParaRPr lang="en-US" dirty="0"/>
        </a:p>
      </dgm:t>
    </dgm:pt>
    <dgm:pt modelId="{EBA04F9D-1158-4F28-9C73-9920C9068C50}" type="parTrans" cxnId="{5AE17AAF-5D11-4014-BBF2-F263EE26E438}">
      <dgm:prSet/>
      <dgm:spPr/>
      <dgm:t>
        <a:bodyPr/>
        <a:lstStyle/>
        <a:p>
          <a:endParaRPr lang="en-US"/>
        </a:p>
      </dgm:t>
    </dgm:pt>
    <dgm:pt modelId="{75B55936-FB59-428A-85BD-A85516ED3902}" type="sibTrans" cxnId="{5AE17AAF-5D11-4014-BBF2-F263EE26E438}">
      <dgm:prSet/>
      <dgm:spPr/>
      <dgm:t>
        <a:bodyPr/>
        <a:lstStyle/>
        <a:p>
          <a:endParaRPr lang="en-US"/>
        </a:p>
      </dgm:t>
    </dgm:pt>
    <dgm:pt modelId="{436B537B-F9AB-4D10-883F-E68BC2038A8B}">
      <dgm:prSet/>
      <dgm:spPr/>
      <dgm:t>
        <a:bodyPr/>
        <a:lstStyle/>
        <a:p>
          <a:pPr rtl="0"/>
          <a:r>
            <a:rPr lang="en-US"/>
            <a:t>Thúc đẩy hoàn thành công việc. </a:t>
          </a:r>
          <a:endParaRPr lang="en-US" dirty="0"/>
        </a:p>
      </dgm:t>
    </dgm:pt>
    <dgm:pt modelId="{A68A46D3-44C7-4069-B194-647BE98F865C}" type="parTrans" cxnId="{94D0C544-C5C2-46CE-A366-A5BB192296A1}">
      <dgm:prSet/>
      <dgm:spPr/>
      <dgm:t>
        <a:bodyPr/>
        <a:lstStyle/>
        <a:p>
          <a:endParaRPr lang="en-US"/>
        </a:p>
      </dgm:t>
    </dgm:pt>
    <dgm:pt modelId="{8A10DF4C-E96A-4A78-BFDD-CA2B9DCA9100}" type="sibTrans" cxnId="{94D0C544-C5C2-46CE-A366-A5BB192296A1}">
      <dgm:prSet/>
      <dgm:spPr/>
      <dgm:t>
        <a:bodyPr/>
        <a:lstStyle/>
        <a:p>
          <a:endParaRPr lang="en-US"/>
        </a:p>
      </dgm:t>
    </dgm:pt>
    <dgm:pt modelId="{A168D783-064F-4DA8-8D3C-9782DFA2000B}">
      <dgm:prSet/>
      <dgm:spPr/>
      <dgm:t>
        <a:bodyPr/>
        <a:lstStyle/>
        <a:p>
          <a:pPr rtl="0"/>
          <a:r>
            <a:rPr lang="en-US" dirty="0"/>
            <a:t>Theo </a:t>
          </a:r>
          <a:r>
            <a:rPr lang="en-US" dirty="0" err="1"/>
            <a:t>dõi</a:t>
          </a:r>
          <a:r>
            <a:rPr lang="en-US" dirty="0"/>
            <a:t>, </a:t>
          </a:r>
          <a:r>
            <a:rPr lang="en-US" dirty="0" err="1"/>
            <a:t>giám</a:t>
          </a:r>
          <a:r>
            <a:rPr lang="en-US" dirty="0"/>
            <a:t> </a:t>
          </a:r>
          <a:r>
            <a:rPr lang="en-US" dirty="0" err="1"/>
            <a:t>sát</a:t>
          </a:r>
          <a:r>
            <a:rPr lang="en-US" dirty="0"/>
            <a:t> </a:t>
          </a:r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quả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. </a:t>
          </a:r>
        </a:p>
      </dgm:t>
    </dgm:pt>
    <dgm:pt modelId="{7564B023-8906-4E49-9861-1559D443410B}" type="parTrans" cxnId="{4AC29B4C-C68D-4DB8-8DCA-F9A2861E7B96}">
      <dgm:prSet/>
      <dgm:spPr/>
      <dgm:t>
        <a:bodyPr/>
        <a:lstStyle/>
        <a:p>
          <a:endParaRPr lang="en-US"/>
        </a:p>
      </dgm:t>
    </dgm:pt>
    <dgm:pt modelId="{D01AB4E1-6C6E-4425-AAEC-0C30CF462DDE}" type="sibTrans" cxnId="{4AC29B4C-C68D-4DB8-8DCA-F9A2861E7B96}">
      <dgm:prSet/>
      <dgm:spPr/>
      <dgm:t>
        <a:bodyPr/>
        <a:lstStyle/>
        <a:p>
          <a:endParaRPr lang="en-US"/>
        </a:p>
      </dgm:t>
    </dgm:pt>
    <dgm:pt modelId="{3884AB7C-FB31-4140-B3F8-AB5219C7F351}">
      <dgm:prSet/>
      <dgm:spPr/>
      <dgm:t>
        <a:bodyPr/>
        <a:lstStyle/>
        <a:p>
          <a:pPr rtl="0"/>
          <a:r>
            <a:rPr lang="en-US" b="1"/>
            <a:t>Quan tâm đến con người</a:t>
          </a:r>
          <a:endParaRPr lang="en-US" b="1" dirty="0"/>
        </a:p>
      </dgm:t>
    </dgm:pt>
    <dgm:pt modelId="{522A87E8-8F5C-4AF5-AE49-D838DBB097AE}" type="parTrans" cxnId="{828F892E-E110-4804-818C-0A4C00D03DF8}">
      <dgm:prSet/>
      <dgm:spPr/>
      <dgm:t>
        <a:bodyPr/>
        <a:lstStyle/>
        <a:p>
          <a:endParaRPr lang="en-US"/>
        </a:p>
      </dgm:t>
    </dgm:pt>
    <dgm:pt modelId="{BE86EEF5-8705-4487-89E2-188CF4AEA11A}" type="sibTrans" cxnId="{828F892E-E110-4804-818C-0A4C00D03DF8}">
      <dgm:prSet/>
      <dgm:spPr/>
      <dgm:t>
        <a:bodyPr/>
        <a:lstStyle/>
        <a:p>
          <a:endParaRPr lang="en-US"/>
        </a:p>
      </dgm:t>
    </dgm:pt>
    <dgm:pt modelId="{8950C525-25D8-4D56-8CDC-FC1A1A6CF7E0}">
      <dgm:prSet/>
      <dgm:spPr/>
      <dgm:t>
        <a:bodyPr/>
        <a:lstStyle/>
        <a:p>
          <a:pPr rtl="0"/>
          <a:r>
            <a:rPr lang="en-US"/>
            <a:t>Có những hoạt động hỗ trợ nhân viên</a:t>
          </a:r>
          <a:endParaRPr lang="en-US" dirty="0"/>
        </a:p>
      </dgm:t>
    </dgm:pt>
    <dgm:pt modelId="{E1F28160-687D-40EF-8BD3-9C2ADC5DFDB2}" type="parTrans" cxnId="{D3E6FEAE-F9A2-4996-9FEC-4D441540F56E}">
      <dgm:prSet/>
      <dgm:spPr/>
      <dgm:t>
        <a:bodyPr/>
        <a:lstStyle/>
        <a:p>
          <a:endParaRPr lang="en-US"/>
        </a:p>
      </dgm:t>
    </dgm:pt>
    <dgm:pt modelId="{4F0BEC71-F7D7-45B2-83B8-A03415F84D9D}" type="sibTrans" cxnId="{D3E6FEAE-F9A2-4996-9FEC-4D441540F56E}">
      <dgm:prSet/>
      <dgm:spPr/>
      <dgm:t>
        <a:bodyPr/>
        <a:lstStyle/>
        <a:p>
          <a:endParaRPr lang="en-US"/>
        </a:p>
      </dgm:t>
    </dgm:pt>
    <dgm:pt modelId="{FA14FD99-423C-439C-9928-6415F69CFA33}">
      <dgm:prSet/>
      <dgm:spPr/>
      <dgm:t>
        <a:bodyPr/>
        <a:lstStyle/>
        <a:p>
          <a:pPr rtl="0"/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triển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mối</a:t>
          </a:r>
          <a:r>
            <a:rPr lang="en-US" dirty="0"/>
            <a:t> </a:t>
          </a:r>
          <a:r>
            <a:rPr lang="en-US" dirty="0" err="1"/>
            <a:t>quan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xã</a:t>
          </a:r>
          <a:r>
            <a:rPr lang="en-US" dirty="0"/>
            <a:t> </a:t>
          </a:r>
          <a:r>
            <a:rPr lang="en-US" dirty="0" err="1"/>
            <a:t>hội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nhân</a:t>
          </a:r>
          <a:r>
            <a:rPr lang="en-US" dirty="0"/>
            <a:t> </a:t>
          </a:r>
          <a:r>
            <a:rPr lang="en-US" dirty="0" err="1"/>
            <a:t>viên</a:t>
          </a:r>
          <a:endParaRPr lang="en-US" dirty="0"/>
        </a:p>
      </dgm:t>
    </dgm:pt>
    <dgm:pt modelId="{13707221-2718-40AA-8A5D-F7EBF12C2C0F}" type="parTrans" cxnId="{8397E04D-2CCD-4202-BB21-321F4B4B5D5B}">
      <dgm:prSet/>
      <dgm:spPr/>
      <dgm:t>
        <a:bodyPr/>
        <a:lstStyle/>
        <a:p>
          <a:endParaRPr lang="en-US"/>
        </a:p>
      </dgm:t>
    </dgm:pt>
    <dgm:pt modelId="{FFDEBA4F-A387-4583-968F-77F434244776}" type="sibTrans" cxnId="{8397E04D-2CCD-4202-BB21-321F4B4B5D5B}">
      <dgm:prSet/>
      <dgm:spPr/>
      <dgm:t>
        <a:bodyPr/>
        <a:lstStyle/>
        <a:p>
          <a:endParaRPr lang="en-US"/>
        </a:p>
      </dgm:t>
    </dgm:pt>
    <dgm:pt modelId="{C5F4FFC4-F9CF-4651-BAAD-00C9044C430B}">
      <dgm:prSet/>
      <dgm:spPr/>
      <dgm:t>
        <a:bodyPr/>
        <a:lstStyle/>
        <a:p>
          <a:pPr rtl="0"/>
          <a:r>
            <a:rPr lang="en-US"/>
            <a:t>Tôn trọng cảm xúc của nhân viên. </a:t>
          </a:r>
          <a:endParaRPr lang="en-US" dirty="0"/>
        </a:p>
      </dgm:t>
    </dgm:pt>
    <dgm:pt modelId="{5E835F67-07BD-4E39-9F0C-781946E04020}" type="parTrans" cxnId="{FC62A7EA-CBC2-4D5A-9590-89521D32E96A}">
      <dgm:prSet/>
      <dgm:spPr/>
      <dgm:t>
        <a:bodyPr/>
        <a:lstStyle/>
        <a:p>
          <a:endParaRPr lang="en-US"/>
        </a:p>
      </dgm:t>
    </dgm:pt>
    <dgm:pt modelId="{514CEF5E-0D97-4AF1-A118-A7B94B04B135}" type="sibTrans" cxnId="{FC62A7EA-CBC2-4D5A-9590-89521D32E96A}">
      <dgm:prSet/>
      <dgm:spPr/>
      <dgm:t>
        <a:bodyPr/>
        <a:lstStyle/>
        <a:p>
          <a:endParaRPr lang="en-US"/>
        </a:p>
      </dgm:t>
    </dgm:pt>
    <dgm:pt modelId="{20A284A2-844E-46F3-9F9B-9FA1062B32CB}">
      <dgm:prSet/>
      <dgm:spPr/>
      <dgm:t>
        <a:bodyPr/>
        <a:lstStyle/>
        <a:p>
          <a:pPr rtl="0"/>
          <a:r>
            <a:rPr lang="en-US"/>
            <a:t>Nhạy cảm với nhu cầu của nhân viên. </a:t>
          </a:r>
          <a:endParaRPr lang="en-US" dirty="0"/>
        </a:p>
      </dgm:t>
    </dgm:pt>
    <dgm:pt modelId="{DE7D209D-8926-4D97-9FB5-3443CB85F185}" type="parTrans" cxnId="{18CFF945-D2C7-45C8-B054-62226F55421C}">
      <dgm:prSet/>
      <dgm:spPr/>
      <dgm:t>
        <a:bodyPr/>
        <a:lstStyle/>
        <a:p>
          <a:endParaRPr lang="en-US"/>
        </a:p>
      </dgm:t>
    </dgm:pt>
    <dgm:pt modelId="{81950776-6264-4F2F-8EEA-AFFB0D080B52}" type="sibTrans" cxnId="{18CFF945-D2C7-45C8-B054-62226F55421C}">
      <dgm:prSet/>
      <dgm:spPr/>
      <dgm:t>
        <a:bodyPr/>
        <a:lstStyle/>
        <a:p>
          <a:endParaRPr lang="en-US"/>
        </a:p>
      </dgm:t>
    </dgm:pt>
    <dgm:pt modelId="{238BAF5B-A446-4B29-95E3-B0B9AE861E2E}">
      <dgm:prSet/>
      <dgm:spPr/>
      <dgm:t>
        <a:bodyPr/>
        <a:lstStyle/>
        <a:p>
          <a:pPr rtl="0"/>
          <a:r>
            <a:rPr lang="en-US"/>
            <a:t>Thể hiện sự tin tưởng vào nhân viên. </a:t>
          </a:r>
          <a:endParaRPr lang="en-US" dirty="0"/>
        </a:p>
      </dgm:t>
    </dgm:pt>
    <dgm:pt modelId="{F30E3767-77A7-4121-8D76-2F8B0EC8DA64}" type="parTrans" cxnId="{7A24CA33-4331-4DB6-B606-6C0F8E13CA6C}">
      <dgm:prSet/>
      <dgm:spPr/>
      <dgm:t>
        <a:bodyPr/>
        <a:lstStyle/>
        <a:p>
          <a:endParaRPr lang="en-US"/>
        </a:p>
      </dgm:t>
    </dgm:pt>
    <dgm:pt modelId="{3DD97119-0949-4831-A867-C7D1374855F2}" type="sibTrans" cxnId="{7A24CA33-4331-4DB6-B606-6C0F8E13CA6C}">
      <dgm:prSet/>
      <dgm:spPr/>
      <dgm:t>
        <a:bodyPr/>
        <a:lstStyle/>
        <a:p>
          <a:endParaRPr lang="en-US"/>
        </a:p>
      </dgm:t>
    </dgm:pt>
    <dgm:pt modelId="{FA249093-DD43-4793-A942-8139010DCBA6}" type="pres">
      <dgm:prSet presAssocID="{ADFAD65E-F822-4FC3-AF9E-3E885D89B46C}" presName="Name0" presStyleCnt="0">
        <dgm:presLayoutVars>
          <dgm:dir/>
          <dgm:animLvl val="lvl"/>
          <dgm:resizeHandles val="exact"/>
        </dgm:presLayoutVars>
      </dgm:prSet>
      <dgm:spPr/>
    </dgm:pt>
    <dgm:pt modelId="{79AEC97B-047D-40E2-98D3-CC706E92B07A}" type="pres">
      <dgm:prSet presAssocID="{12ADB7D8-3290-48B5-8F6D-1CAE7B989DC3}" presName="composite" presStyleCnt="0"/>
      <dgm:spPr/>
    </dgm:pt>
    <dgm:pt modelId="{3DD191B0-D776-4E7B-9665-26F0C2DA2BEB}" type="pres">
      <dgm:prSet presAssocID="{12ADB7D8-3290-48B5-8F6D-1CAE7B989DC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705E78A-78A8-45A5-8A2F-786812042414}" type="pres">
      <dgm:prSet presAssocID="{12ADB7D8-3290-48B5-8F6D-1CAE7B989DC3}" presName="desTx" presStyleLbl="alignAccFollowNode1" presStyleIdx="0" presStyleCnt="2">
        <dgm:presLayoutVars>
          <dgm:bulletEnabled val="1"/>
        </dgm:presLayoutVars>
      </dgm:prSet>
      <dgm:spPr/>
    </dgm:pt>
    <dgm:pt modelId="{C3991261-6FC2-4156-8A1F-DD36C92DC74A}" type="pres">
      <dgm:prSet presAssocID="{BCDF0013-0C52-4509-A16B-9217CF8059CD}" presName="space" presStyleCnt="0"/>
      <dgm:spPr/>
    </dgm:pt>
    <dgm:pt modelId="{46D1BD94-4754-4287-9B10-73BBFBEDBF42}" type="pres">
      <dgm:prSet presAssocID="{3884AB7C-FB31-4140-B3F8-AB5219C7F351}" presName="composite" presStyleCnt="0"/>
      <dgm:spPr/>
    </dgm:pt>
    <dgm:pt modelId="{09ED8BDE-4A10-4832-BC3A-AF04786748EF}" type="pres">
      <dgm:prSet presAssocID="{3884AB7C-FB31-4140-B3F8-AB5219C7F351}" presName="parTx" presStyleLbl="alignNode1" presStyleIdx="1" presStyleCnt="2" custLinFactNeighborX="11881" custLinFactNeighborY="-52">
        <dgm:presLayoutVars>
          <dgm:chMax val="0"/>
          <dgm:chPref val="0"/>
          <dgm:bulletEnabled val="1"/>
        </dgm:presLayoutVars>
      </dgm:prSet>
      <dgm:spPr/>
    </dgm:pt>
    <dgm:pt modelId="{40EECDF6-B213-471F-BECF-0B533C56600A}" type="pres">
      <dgm:prSet presAssocID="{3884AB7C-FB31-4140-B3F8-AB5219C7F35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1534413-CA83-4624-BE58-C929417A336F}" srcId="{12ADB7D8-3290-48B5-8F6D-1CAE7B989DC3}" destId="{C743DA71-8A73-427B-89A2-D9BB5592E602}" srcOrd="1" destOrd="0" parTransId="{2C9CBEF1-C610-430F-BF60-EB83E24ECE58}" sibTransId="{25981BC8-4E8C-4798-8B39-AF754F8F8918}"/>
    <dgm:cxn modelId="{63E06613-493B-490E-A20C-7D0BD277F6E6}" type="presOf" srcId="{A168D783-064F-4DA8-8D3C-9782DFA2000B}" destId="{2705E78A-78A8-45A5-8A2F-786812042414}" srcOrd="0" destOrd="4" presId="urn:microsoft.com/office/officeart/2005/8/layout/hList1"/>
    <dgm:cxn modelId="{E220231B-A516-4E20-A0F0-3CD684DCE847}" type="presOf" srcId="{ADFAD65E-F822-4FC3-AF9E-3E885D89B46C}" destId="{FA249093-DD43-4793-A942-8139010DCBA6}" srcOrd="0" destOrd="0" presId="urn:microsoft.com/office/officeart/2005/8/layout/hList1"/>
    <dgm:cxn modelId="{828F892E-E110-4804-818C-0A4C00D03DF8}" srcId="{ADFAD65E-F822-4FC3-AF9E-3E885D89B46C}" destId="{3884AB7C-FB31-4140-B3F8-AB5219C7F351}" srcOrd="1" destOrd="0" parTransId="{522A87E8-8F5C-4AF5-AE49-D838DBB097AE}" sibTransId="{BE86EEF5-8705-4487-89E2-188CF4AEA11A}"/>
    <dgm:cxn modelId="{7A24CA33-4331-4DB6-B606-6C0F8E13CA6C}" srcId="{3884AB7C-FB31-4140-B3F8-AB5219C7F351}" destId="{238BAF5B-A446-4B29-95E3-B0B9AE861E2E}" srcOrd="4" destOrd="0" parTransId="{F30E3767-77A7-4121-8D76-2F8B0EC8DA64}" sibTransId="{3DD97119-0949-4831-A867-C7D1374855F2}"/>
    <dgm:cxn modelId="{BC65DB37-51FD-4D05-840A-C510A3E75CF9}" srcId="{ADFAD65E-F822-4FC3-AF9E-3E885D89B46C}" destId="{12ADB7D8-3290-48B5-8F6D-1CAE7B989DC3}" srcOrd="0" destOrd="0" parTransId="{4262491F-AFBE-483C-ADBA-DE660A9C1AE6}" sibTransId="{BCDF0013-0C52-4509-A16B-9217CF8059CD}"/>
    <dgm:cxn modelId="{4CD56B62-97DB-454C-A240-54A3ABA1E0FD}" type="presOf" srcId="{618711C1-FB9F-4F49-B0CB-C393F4CD9215}" destId="{2705E78A-78A8-45A5-8A2F-786812042414}" srcOrd="0" destOrd="0" presId="urn:microsoft.com/office/officeart/2005/8/layout/hList1"/>
    <dgm:cxn modelId="{B57DE843-7E0F-445E-B185-BA8945F1DB31}" type="presOf" srcId="{3884AB7C-FB31-4140-B3F8-AB5219C7F351}" destId="{09ED8BDE-4A10-4832-BC3A-AF04786748EF}" srcOrd="0" destOrd="0" presId="urn:microsoft.com/office/officeart/2005/8/layout/hList1"/>
    <dgm:cxn modelId="{94D0C544-C5C2-46CE-A366-A5BB192296A1}" srcId="{12ADB7D8-3290-48B5-8F6D-1CAE7B989DC3}" destId="{436B537B-F9AB-4D10-883F-E68BC2038A8B}" srcOrd="3" destOrd="0" parTransId="{A68A46D3-44C7-4069-B194-647BE98F865C}" sibTransId="{8A10DF4C-E96A-4A78-BFDD-CA2B9DCA9100}"/>
    <dgm:cxn modelId="{53070765-9157-4C62-8019-B10063E3BADB}" type="presOf" srcId="{C743DA71-8A73-427B-89A2-D9BB5592E602}" destId="{2705E78A-78A8-45A5-8A2F-786812042414}" srcOrd="0" destOrd="1" presId="urn:microsoft.com/office/officeart/2005/8/layout/hList1"/>
    <dgm:cxn modelId="{B6E86D65-1B7A-49D2-B3AB-C2293A570835}" type="presOf" srcId="{436B537B-F9AB-4D10-883F-E68BC2038A8B}" destId="{2705E78A-78A8-45A5-8A2F-786812042414}" srcOrd="0" destOrd="3" presId="urn:microsoft.com/office/officeart/2005/8/layout/hList1"/>
    <dgm:cxn modelId="{18CFF945-D2C7-45C8-B054-62226F55421C}" srcId="{3884AB7C-FB31-4140-B3F8-AB5219C7F351}" destId="{20A284A2-844E-46F3-9F9B-9FA1062B32CB}" srcOrd="3" destOrd="0" parTransId="{DE7D209D-8926-4D97-9FB5-3443CB85F185}" sibTransId="{81950776-6264-4F2F-8EEA-AFFB0D080B52}"/>
    <dgm:cxn modelId="{5460D84A-7190-4A39-ABF1-8447D9935E27}" type="presOf" srcId="{C5F4FFC4-F9CF-4651-BAAD-00C9044C430B}" destId="{40EECDF6-B213-471F-BECF-0B533C56600A}" srcOrd="0" destOrd="2" presId="urn:microsoft.com/office/officeart/2005/8/layout/hList1"/>
    <dgm:cxn modelId="{4AC29B4C-C68D-4DB8-8DCA-F9A2861E7B96}" srcId="{12ADB7D8-3290-48B5-8F6D-1CAE7B989DC3}" destId="{A168D783-064F-4DA8-8D3C-9782DFA2000B}" srcOrd="4" destOrd="0" parTransId="{7564B023-8906-4E49-9861-1559D443410B}" sibTransId="{D01AB4E1-6C6E-4425-AAEC-0C30CF462DDE}"/>
    <dgm:cxn modelId="{8397E04D-2CCD-4202-BB21-321F4B4B5D5B}" srcId="{3884AB7C-FB31-4140-B3F8-AB5219C7F351}" destId="{FA14FD99-423C-439C-9928-6415F69CFA33}" srcOrd="1" destOrd="0" parTransId="{13707221-2718-40AA-8A5D-F7EBF12C2C0F}" sibTransId="{FFDEBA4F-A387-4583-968F-77F434244776}"/>
    <dgm:cxn modelId="{FC5B255A-0947-4B29-8614-005185710755}" type="presOf" srcId="{12ADB7D8-3290-48B5-8F6D-1CAE7B989DC3}" destId="{3DD191B0-D776-4E7B-9665-26F0C2DA2BEB}" srcOrd="0" destOrd="0" presId="urn:microsoft.com/office/officeart/2005/8/layout/hList1"/>
    <dgm:cxn modelId="{EF84988C-EC12-4988-BF7C-5B4B13A2D5E1}" type="presOf" srcId="{20A284A2-844E-46F3-9F9B-9FA1062B32CB}" destId="{40EECDF6-B213-471F-BECF-0B533C56600A}" srcOrd="0" destOrd="3" presId="urn:microsoft.com/office/officeart/2005/8/layout/hList1"/>
    <dgm:cxn modelId="{D3E6FEAE-F9A2-4996-9FEC-4D441540F56E}" srcId="{3884AB7C-FB31-4140-B3F8-AB5219C7F351}" destId="{8950C525-25D8-4D56-8CDC-FC1A1A6CF7E0}" srcOrd="0" destOrd="0" parTransId="{E1F28160-687D-40EF-8BD3-9C2ADC5DFDB2}" sibTransId="{4F0BEC71-F7D7-45B2-83B8-A03415F84D9D}"/>
    <dgm:cxn modelId="{5AE17AAF-5D11-4014-BBF2-F263EE26E438}" srcId="{12ADB7D8-3290-48B5-8F6D-1CAE7B989DC3}" destId="{432ED76E-6A44-4FE4-BEED-D759BB43FF63}" srcOrd="2" destOrd="0" parTransId="{EBA04F9D-1158-4F28-9C73-9920C9068C50}" sibTransId="{75B55936-FB59-428A-85BD-A85516ED3902}"/>
    <dgm:cxn modelId="{70EB5DB1-13B6-40D4-AF55-283934ABF08D}" type="presOf" srcId="{432ED76E-6A44-4FE4-BEED-D759BB43FF63}" destId="{2705E78A-78A8-45A5-8A2F-786812042414}" srcOrd="0" destOrd="2" presId="urn:microsoft.com/office/officeart/2005/8/layout/hList1"/>
    <dgm:cxn modelId="{B3BA47B6-314B-4714-816C-064A85BD2EC9}" type="presOf" srcId="{238BAF5B-A446-4B29-95E3-B0B9AE861E2E}" destId="{40EECDF6-B213-471F-BECF-0B533C56600A}" srcOrd="0" destOrd="4" presId="urn:microsoft.com/office/officeart/2005/8/layout/hList1"/>
    <dgm:cxn modelId="{789080BD-CFFD-41AB-B846-9AF7955ED8CA}" type="presOf" srcId="{8950C525-25D8-4D56-8CDC-FC1A1A6CF7E0}" destId="{40EECDF6-B213-471F-BECF-0B533C56600A}" srcOrd="0" destOrd="0" presId="urn:microsoft.com/office/officeart/2005/8/layout/hList1"/>
    <dgm:cxn modelId="{51F353D5-38EC-4088-9C96-16AAEC127E83}" type="presOf" srcId="{FA14FD99-423C-439C-9928-6415F69CFA33}" destId="{40EECDF6-B213-471F-BECF-0B533C56600A}" srcOrd="0" destOrd="1" presId="urn:microsoft.com/office/officeart/2005/8/layout/hList1"/>
    <dgm:cxn modelId="{FC62A7EA-CBC2-4D5A-9590-89521D32E96A}" srcId="{3884AB7C-FB31-4140-B3F8-AB5219C7F351}" destId="{C5F4FFC4-F9CF-4651-BAAD-00C9044C430B}" srcOrd="2" destOrd="0" parTransId="{5E835F67-07BD-4E39-9F0C-781946E04020}" sibTransId="{514CEF5E-0D97-4AF1-A118-A7B94B04B135}"/>
    <dgm:cxn modelId="{F3CD0DEC-63E4-45D6-BF75-7DD6709307AE}" srcId="{12ADB7D8-3290-48B5-8F6D-1CAE7B989DC3}" destId="{618711C1-FB9F-4F49-B0CB-C393F4CD9215}" srcOrd="0" destOrd="0" parTransId="{04075602-0F7B-4D1B-BCB3-458E44B0A370}" sibTransId="{815CEAD2-569A-40FE-93A3-D9AB07B8C28A}"/>
    <dgm:cxn modelId="{E6121387-BB55-4CF0-9D64-F71C9AA214A0}" type="presParOf" srcId="{FA249093-DD43-4793-A942-8139010DCBA6}" destId="{79AEC97B-047D-40E2-98D3-CC706E92B07A}" srcOrd="0" destOrd="0" presId="urn:microsoft.com/office/officeart/2005/8/layout/hList1"/>
    <dgm:cxn modelId="{9861E563-70B8-4EE1-98B6-74CE20F23035}" type="presParOf" srcId="{79AEC97B-047D-40E2-98D3-CC706E92B07A}" destId="{3DD191B0-D776-4E7B-9665-26F0C2DA2BEB}" srcOrd="0" destOrd="0" presId="urn:microsoft.com/office/officeart/2005/8/layout/hList1"/>
    <dgm:cxn modelId="{34C2FB8A-DA0E-4DA1-931C-98477B3A0C0C}" type="presParOf" srcId="{79AEC97B-047D-40E2-98D3-CC706E92B07A}" destId="{2705E78A-78A8-45A5-8A2F-786812042414}" srcOrd="1" destOrd="0" presId="urn:microsoft.com/office/officeart/2005/8/layout/hList1"/>
    <dgm:cxn modelId="{EE4092E4-0DE6-4940-80E5-7A2E0F3CAE29}" type="presParOf" srcId="{FA249093-DD43-4793-A942-8139010DCBA6}" destId="{C3991261-6FC2-4156-8A1F-DD36C92DC74A}" srcOrd="1" destOrd="0" presId="urn:microsoft.com/office/officeart/2005/8/layout/hList1"/>
    <dgm:cxn modelId="{33C8E941-6C92-47A8-ACF2-37B0BC5BBCFF}" type="presParOf" srcId="{FA249093-DD43-4793-A942-8139010DCBA6}" destId="{46D1BD94-4754-4287-9B10-73BBFBEDBF42}" srcOrd="2" destOrd="0" presId="urn:microsoft.com/office/officeart/2005/8/layout/hList1"/>
    <dgm:cxn modelId="{3DE1EB2C-F7DB-4D64-A532-AF8DFA01F1D5}" type="presParOf" srcId="{46D1BD94-4754-4287-9B10-73BBFBEDBF42}" destId="{09ED8BDE-4A10-4832-BC3A-AF04786748EF}" srcOrd="0" destOrd="0" presId="urn:microsoft.com/office/officeart/2005/8/layout/hList1"/>
    <dgm:cxn modelId="{6F8FEE5A-0E07-4C92-B2A5-99661876BD53}" type="presParOf" srcId="{46D1BD94-4754-4287-9B10-73BBFBEDBF42}" destId="{40EECDF6-B213-471F-BECF-0B533C5660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191B0-D776-4E7B-9665-26F0C2DA2BEB}">
      <dsp:nvSpPr>
        <dsp:cNvPr id="0" name=""/>
        <dsp:cNvSpPr/>
      </dsp:nvSpPr>
      <dsp:spPr>
        <a:xfrm>
          <a:off x="78" y="544649"/>
          <a:ext cx="7482507" cy="1008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Vì công việc</a:t>
          </a:r>
          <a:endParaRPr lang="en-US" sz="3500" b="1" kern="1200" dirty="0"/>
        </a:p>
      </dsp:txBody>
      <dsp:txXfrm>
        <a:off x="78" y="544649"/>
        <a:ext cx="7482507" cy="1008000"/>
      </dsp:txXfrm>
    </dsp:sp>
    <dsp:sp modelId="{2705E78A-78A8-45A5-8A2F-786812042414}">
      <dsp:nvSpPr>
        <dsp:cNvPr id="0" name=""/>
        <dsp:cNvSpPr/>
      </dsp:nvSpPr>
      <dsp:spPr>
        <a:xfrm>
          <a:off x="78" y="1552649"/>
          <a:ext cx="7482507" cy="42273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 err="1"/>
            <a:t>Có</a:t>
          </a:r>
          <a:r>
            <a:rPr lang="en-US" sz="3500" kern="1200" dirty="0"/>
            <a:t> </a:t>
          </a:r>
          <a:r>
            <a:rPr lang="en-US" sz="3500" kern="1200" dirty="0" err="1"/>
            <a:t>kế</a:t>
          </a:r>
          <a:r>
            <a:rPr lang="en-US" sz="3500" kern="1200" dirty="0"/>
            <a:t> </a:t>
          </a:r>
          <a:r>
            <a:rPr lang="en-US" sz="3500" kern="1200" dirty="0" err="1"/>
            <a:t>hoạch</a:t>
          </a:r>
          <a:r>
            <a:rPr lang="en-US" sz="3500" kern="1200" dirty="0"/>
            <a:t> </a:t>
          </a:r>
          <a:r>
            <a:rPr lang="en-US" sz="3500" kern="1200" dirty="0" err="1"/>
            <a:t>và</a:t>
          </a:r>
          <a:r>
            <a:rPr lang="en-US" sz="3500" kern="1200" dirty="0"/>
            <a:t> </a:t>
          </a:r>
          <a:r>
            <a:rPr lang="en-US" sz="3500" kern="1200" dirty="0" err="1"/>
            <a:t>xác</a:t>
          </a:r>
          <a:r>
            <a:rPr lang="en-US" sz="3500" kern="1200" dirty="0"/>
            <a:t> </a:t>
          </a:r>
          <a:r>
            <a:rPr lang="en-US" sz="3500" kern="1200" dirty="0" err="1"/>
            <a:t>định</a:t>
          </a:r>
          <a:r>
            <a:rPr lang="en-US" sz="3500" kern="1200" dirty="0"/>
            <a:t> </a:t>
          </a:r>
          <a:r>
            <a:rPr lang="en-US" sz="3500" kern="1200" dirty="0" err="1"/>
            <a:t>những</a:t>
          </a:r>
          <a:r>
            <a:rPr lang="en-US" sz="3500" kern="1200" dirty="0"/>
            <a:t> </a:t>
          </a:r>
          <a:r>
            <a:rPr lang="en-US" sz="3500" kern="1200" dirty="0" err="1"/>
            <a:t>công</a:t>
          </a:r>
          <a:r>
            <a:rPr lang="en-US" sz="3500" kern="1200" dirty="0"/>
            <a:t> </a:t>
          </a:r>
          <a:r>
            <a:rPr lang="en-US" sz="3500" kern="1200" dirty="0" err="1"/>
            <a:t>việc</a:t>
          </a:r>
          <a:r>
            <a:rPr lang="en-US" sz="3500" kern="1200" dirty="0"/>
            <a:t> </a:t>
          </a:r>
          <a:r>
            <a:rPr lang="en-US" sz="3500" kern="1200" dirty="0" err="1"/>
            <a:t>cần</a:t>
          </a:r>
          <a:r>
            <a:rPr lang="en-US" sz="3500" kern="1200" dirty="0"/>
            <a:t> </a:t>
          </a:r>
          <a:r>
            <a:rPr lang="en-US" sz="3500" kern="1200" dirty="0" err="1"/>
            <a:t>phải</a:t>
          </a:r>
          <a:r>
            <a:rPr lang="en-US" sz="3500" kern="1200" dirty="0"/>
            <a:t> </a:t>
          </a:r>
          <a:r>
            <a:rPr lang="en-US" sz="3500" kern="1200" dirty="0" err="1"/>
            <a:t>làm</a:t>
          </a:r>
          <a:r>
            <a:rPr lang="en-US" sz="3500" kern="1200" dirty="0"/>
            <a:t>. </a:t>
          </a:r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Phân công công việc và trách nhiệm. 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Đưa ra những tiêu chuẩn rõ rang trong công việc. 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Thúc đẩy hoàn thành công việc. 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Theo </a:t>
          </a:r>
          <a:r>
            <a:rPr lang="en-US" sz="3500" kern="1200" dirty="0" err="1"/>
            <a:t>dõi</a:t>
          </a:r>
          <a:r>
            <a:rPr lang="en-US" sz="3500" kern="1200" dirty="0"/>
            <a:t>, </a:t>
          </a:r>
          <a:r>
            <a:rPr lang="en-US" sz="3500" kern="1200" dirty="0" err="1"/>
            <a:t>giám</a:t>
          </a:r>
          <a:r>
            <a:rPr lang="en-US" sz="3500" kern="1200" dirty="0"/>
            <a:t> </a:t>
          </a:r>
          <a:r>
            <a:rPr lang="en-US" sz="3500" kern="1200" dirty="0" err="1"/>
            <a:t>sát</a:t>
          </a:r>
          <a:r>
            <a:rPr lang="en-US" sz="3500" kern="1200" dirty="0"/>
            <a:t> </a:t>
          </a:r>
          <a:r>
            <a:rPr lang="en-US" sz="3500" kern="1200" dirty="0" err="1"/>
            <a:t>kết</a:t>
          </a:r>
          <a:r>
            <a:rPr lang="en-US" sz="3500" kern="1200" dirty="0"/>
            <a:t> </a:t>
          </a:r>
          <a:r>
            <a:rPr lang="en-US" sz="3500" kern="1200" dirty="0" err="1"/>
            <a:t>quả</a:t>
          </a:r>
          <a:r>
            <a:rPr lang="en-US" sz="3500" kern="1200" dirty="0"/>
            <a:t> </a:t>
          </a:r>
          <a:r>
            <a:rPr lang="en-US" sz="3500" kern="1200" dirty="0" err="1"/>
            <a:t>thực</a:t>
          </a:r>
          <a:r>
            <a:rPr lang="en-US" sz="3500" kern="1200" dirty="0"/>
            <a:t> </a:t>
          </a:r>
          <a:r>
            <a:rPr lang="en-US" sz="3500" kern="1200" dirty="0" err="1"/>
            <a:t>hiện</a:t>
          </a:r>
          <a:r>
            <a:rPr lang="en-US" sz="3500" kern="1200" dirty="0"/>
            <a:t>. </a:t>
          </a:r>
        </a:p>
      </dsp:txBody>
      <dsp:txXfrm>
        <a:off x="78" y="1552649"/>
        <a:ext cx="7482507" cy="4227300"/>
      </dsp:txXfrm>
    </dsp:sp>
    <dsp:sp modelId="{09ED8BDE-4A10-4832-BC3A-AF04786748EF}">
      <dsp:nvSpPr>
        <dsp:cNvPr id="0" name=""/>
        <dsp:cNvSpPr/>
      </dsp:nvSpPr>
      <dsp:spPr>
        <a:xfrm>
          <a:off x="8530215" y="544125"/>
          <a:ext cx="7482507" cy="1008000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Quan tâm đến con người</a:t>
          </a:r>
          <a:endParaRPr lang="en-US" sz="3500" b="1" kern="1200" dirty="0"/>
        </a:p>
      </dsp:txBody>
      <dsp:txXfrm>
        <a:off x="8530215" y="544125"/>
        <a:ext cx="7482507" cy="1008000"/>
      </dsp:txXfrm>
    </dsp:sp>
    <dsp:sp modelId="{40EECDF6-B213-471F-BECF-0B533C56600A}">
      <dsp:nvSpPr>
        <dsp:cNvPr id="0" name=""/>
        <dsp:cNvSpPr/>
      </dsp:nvSpPr>
      <dsp:spPr>
        <a:xfrm>
          <a:off x="8530137" y="1552649"/>
          <a:ext cx="7482507" cy="4227300"/>
        </a:xfrm>
        <a:prstGeom prst="rect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Có những hoạt động hỗ trợ nhân viên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 err="1"/>
            <a:t>Phát</a:t>
          </a:r>
          <a:r>
            <a:rPr lang="en-US" sz="3500" kern="1200" dirty="0"/>
            <a:t> </a:t>
          </a:r>
          <a:r>
            <a:rPr lang="en-US" sz="3500" kern="1200" dirty="0" err="1"/>
            <a:t>triển</a:t>
          </a:r>
          <a:r>
            <a:rPr lang="en-US" sz="3500" kern="1200" dirty="0"/>
            <a:t> </a:t>
          </a:r>
          <a:r>
            <a:rPr lang="en-US" sz="3500" kern="1200" dirty="0" err="1"/>
            <a:t>các</a:t>
          </a:r>
          <a:r>
            <a:rPr lang="en-US" sz="3500" kern="1200" dirty="0"/>
            <a:t> </a:t>
          </a:r>
          <a:r>
            <a:rPr lang="en-US" sz="3500" kern="1200" dirty="0" err="1"/>
            <a:t>mối</a:t>
          </a:r>
          <a:r>
            <a:rPr lang="en-US" sz="3500" kern="1200" dirty="0"/>
            <a:t> </a:t>
          </a:r>
          <a:r>
            <a:rPr lang="en-US" sz="3500" kern="1200" dirty="0" err="1"/>
            <a:t>quan</a:t>
          </a:r>
          <a:r>
            <a:rPr lang="en-US" sz="3500" kern="1200" dirty="0"/>
            <a:t> </a:t>
          </a:r>
          <a:r>
            <a:rPr lang="en-US" sz="3500" kern="1200" dirty="0" err="1"/>
            <a:t>hệ</a:t>
          </a:r>
          <a:r>
            <a:rPr lang="en-US" sz="3500" kern="1200" dirty="0"/>
            <a:t> </a:t>
          </a:r>
          <a:r>
            <a:rPr lang="en-US" sz="3500" kern="1200" dirty="0" err="1"/>
            <a:t>xã</a:t>
          </a:r>
          <a:r>
            <a:rPr lang="en-US" sz="3500" kern="1200" dirty="0"/>
            <a:t> </a:t>
          </a:r>
          <a:r>
            <a:rPr lang="en-US" sz="3500" kern="1200" dirty="0" err="1"/>
            <a:t>hội</a:t>
          </a:r>
          <a:r>
            <a:rPr lang="en-US" sz="3500" kern="1200" dirty="0"/>
            <a:t> </a:t>
          </a:r>
          <a:r>
            <a:rPr lang="en-US" sz="3500" kern="1200" dirty="0" err="1"/>
            <a:t>trong</a:t>
          </a:r>
          <a:r>
            <a:rPr lang="en-US" sz="3500" kern="1200" dirty="0"/>
            <a:t> </a:t>
          </a:r>
          <a:r>
            <a:rPr lang="en-US" sz="3500" kern="1200" dirty="0" err="1"/>
            <a:t>nhân</a:t>
          </a:r>
          <a:r>
            <a:rPr lang="en-US" sz="3500" kern="1200" dirty="0"/>
            <a:t> </a:t>
          </a:r>
          <a:r>
            <a:rPr lang="en-US" sz="3500" kern="1200" dirty="0" err="1"/>
            <a:t>viên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Tôn trọng cảm xúc của nhân viên. 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Nhạy cảm với nhu cầu của nhân viên. 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Thể hiện sự tin tưởng vào nhân viên. </a:t>
          </a:r>
          <a:endParaRPr lang="en-US" sz="3500" kern="1200" dirty="0"/>
        </a:p>
      </dsp:txBody>
      <dsp:txXfrm>
        <a:off x="8530137" y="1552649"/>
        <a:ext cx="7482507" cy="422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72951-55B4-426A-82B3-98B99E7DAC8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1EF5F-01EA-4B42-8F32-28DA89D5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64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2445" y="2457937"/>
            <a:ext cx="8217084" cy="5371126"/>
            <a:chOff x="0" y="0"/>
            <a:chExt cx="10956112" cy="7161501"/>
          </a:xfrm>
        </p:grpSpPr>
        <p:sp>
          <p:nvSpPr>
            <p:cNvPr id="3" name="TextBox 3"/>
            <p:cNvSpPr txBox="1"/>
            <p:nvPr/>
          </p:nvSpPr>
          <p:spPr>
            <a:xfrm>
              <a:off x="0" y="1767268"/>
              <a:ext cx="10956112" cy="2873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72"/>
                </a:lnSpc>
              </a:pPr>
              <a:r>
                <a:rPr lang="en-US" sz="7475" dirty="0">
                  <a:solidFill>
                    <a:srgbClr val="F7B4A7"/>
                  </a:solidFill>
                  <a:latin typeface="Josefin Sans Bold"/>
                </a:rPr>
                <a:t>CHỨC NĂNG</a:t>
              </a:r>
            </a:p>
            <a:p>
              <a:pPr>
                <a:lnSpc>
                  <a:spcPts val="8372"/>
                </a:lnSpc>
              </a:pPr>
              <a:r>
                <a:rPr lang="en-US" sz="7475" dirty="0">
                  <a:solidFill>
                    <a:srgbClr val="F7B4A7"/>
                  </a:solidFill>
                  <a:latin typeface="Josefin Sans Bold"/>
                </a:rPr>
                <a:t>LÃNH  ĐẠO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1280"/>
              <a:ext cx="10956112" cy="641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520" dirty="0">
                  <a:solidFill>
                    <a:srgbClr val="94DDDE"/>
                  </a:solidFill>
                  <a:latin typeface="Josefin Sans Regular"/>
                </a:rPr>
                <a:t>QUẢN LÝ DOANH NGHIỆP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06174"/>
              <a:ext cx="10956112" cy="1561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Cùng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điểm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qua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các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điểm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đáng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lưu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ý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của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chức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năng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lãnh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đạo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400727" y="2252896"/>
            <a:ext cx="4997646" cy="52157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EF8FB1-5D7A-CCB8-11ED-5556E0AB0B4C}"/>
              </a:ext>
            </a:extLst>
          </p:cNvPr>
          <p:cNvSpPr txBox="1"/>
          <p:nvPr/>
        </p:nvSpPr>
        <p:spPr>
          <a:xfrm>
            <a:off x="4581437" y="4335465"/>
            <a:ext cx="1163169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372"/>
              </a:lnSpc>
            </a:pPr>
            <a:r>
              <a:rPr lang="en-US" sz="16600" dirty="0">
                <a:solidFill>
                  <a:srgbClr val="F7B4A7"/>
                </a:solidFill>
                <a:latin typeface="Josefin Sans Bold"/>
              </a:rPr>
              <a:t>NHÓM 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171" b="7171"/>
          <a:stretch>
            <a:fillRect/>
          </a:stretch>
        </p:blipFill>
        <p:spPr>
          <a:xfrm>
            <a:off x="0" y="250142"/>
            <a:ext cx="11118538" cy="95238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03017" y="266655"/>
            <a:ext cx="6707107" cy="880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799" u="sng" dirty="0" err="1">
                <a:solidFill>
                  <a:srgbClr val="5E17EB"/>
                </a:solidFill>
                <a:latin typeface="Josefin Sans Regular Italics"/>
              </a:rPr>
              <a:t>Phong</a:t>
            </a:r>
            <a:r>
              <a:rPr lang="en-US" sz="37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799" u="sng" dirty="0" err="1">
                <a:solidFill>
                  <a:srgbClr val="5E17EB"/>
                </a:solidFill>
                <a:latin typeface="Josefin Sans Regular Italics"/>
              </a:rPr>
              <a:t>cách</a:t>
            </a:r>
            <a:r>
              <a:rPr lang="en-US" sz="37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799" u="sng" dirty="0" err="1">
                <a:solidFill>
                  <a:srgbClr val="5E17EB"/>
                </a:solidFill>
                <a:latin typeface="Josefin Sans Regular Italics"/>
              </a:rPr>
              <a:t>lý</a:t>
            </a:r>
            <a:r>
              <a:rPr lang="en-US" sz="37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799" u="sng" dirty="0" err="1">
                <a:solidFill>
                  <a:srgbClr val="5E17EB"/>
                </a:solidFill>
                <a:latin typeface="Josefin Sans Regular Italics"/>
              </a:rPr>
              <a:t>nghèo</a:t>
            </a:r>
            <a:r>
              <a:rPr lang="en-US" sz="37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799" u="sng" dirty="0" err="1">
                <a:solidFill>
                  <a:srgbClr val="5E17EB"/>
                </a:solidFill>
                <a:latin typeface="Josefin Sans Regular Italics"/>
              </a:rPr>
              <a:t>nàn</a:t>
            </a:r>
            <a:r>
              <a:rPr lang="en-US" sz="3799" u="sng" dirty="0">
                <a:solidFill>
                  <a:srgbClr val="5E17EB"/>
                </a:solidFill>
                <a:latin typeface="Josefin Sans Regular Italics"/>
              </a:rPr>
              <a:t>:</a:t>
            </a:r>
            <a:r>
              <a:rPr lang="en-US" sz="37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Josefin Sans Regular"/>
              </a:rPr>
              <a:t>ít</a:t>
            </a:r>
            <a:r>
              <a:rPr lang="en-US" sz="37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Josefin Sans Regular"/>
              </a:rPr>
              <a:t>quan</a:t>
            </a:r>
            <a:r>
              <a:rPr lang="en-US" sz="37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Josefin Sans Regular"/>
              </a:rPr>
              <a:t>tâm</a:t>
            </a:r>
            <a:r>
              <a:rPr lang="en-US" sz="37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Josefin Sans Regular"/>
              </a:rPr>
              <a:t>đến</a:t>
            </a:r>
            <a:r>
              <a:rPr lang="en-US" sz="3799" dirty="0">
                <a:solidFill>
                  <a:srgbClr val="000000"/>
                </a:solidFill>
                <a:latin typeface="Josefin Sans Regular"/>
              </a:rPr>
              <a:t> con </a:t>
            </a:r>
            <a:r>
              <a:rPr lang="en-US" sz="3799" dirty="0" err="1">
                <a:solidFill>
                  <a:srgbClr val="000000"/>
                </a:solidFill>
                <a:latin typeface="Josefin Sans Regular"/>
              </a:rPr>
              <a:t>người</a:t>
            </a:r>
            <a:r>
              <a:rPr lang="en-US" sz="37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Josefin Sans Regular"/>
              </a:rPr>
              <a:t>và</a:t>
            </a:r>
            <a:r>
              <a:rPr lang="en-US" sz="37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Josefin Sans Regular"/>
              </a:rPr>
              <a:t>côg</a:t>
            </a:r>
            <a:r>
              <a:rPr lang="en-US" sz="37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799" dirty="0" err="1">
                <a:solidFill>
                  <a:srgbClr val="000000"/>
                </a:solidFill>
                <a:latin typeface="Josefin Sans Regular"/>
              </a:rPr>
              <a:t>việc</a:t>
            </a:r>
            <a:r>
              <a:rPr lang="en-US" sz="3799" dirty="0">
                <a:solidFill>
                  <a:srgbClr val="000000"/>
                </a:solidFill>
                <a:latin typeface="Josefin Sans Regular"/>
              </a:rPr>
              <a:t>.</a:t>
            </a:r>
          </a:p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Quản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lý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quyền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lực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: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tuân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thủ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tìm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mọi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cách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để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đảm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bảo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hiệu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quả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công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việc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.</a:t>
            </a:r>
          </a:p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Phong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cách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câu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lạc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bộ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:</a:t>
            </a:r>
            <a:r>
              <a:rPr lang="en-US" sz="3499" dirty="0">
                <a:solidFill>
                  <a:srgbClr val="5E17EB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quan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tâm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nhu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cầu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xây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dựng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mối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quan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hệ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giữa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người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(high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cn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low cv)</a:t>
            </a:r>
          </a:p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Quản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lý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nhóm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: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vừa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quan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tâm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đến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con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người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vừa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công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viêc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.</a:t>
            </a:r>
          </a:p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5E17EB"/>
                </a:solidFill>
                <a:latin typeface="Josefin Sans Regular"/>
              </a:rPr>
              <a:t>Q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uản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lý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trung</a:t>
            </a:r>
            <a:r>
              <a:rPr lang="en-US" sz="3499" u="sng" dirty="0">
                <a:solidFill>
                  <a:srgbClr val="5E17EB"/>
                </a:solidFill>
                <a:latin typeface="Josefin Sans Regular Italics"/>
              </a:rPr>
              <a:t> </a:t>
            </a:r>
            <a:r>
              <a:rPr lang="en-US" sz="3499" u="sng" dirty="0" err="1">
                <a:solidFill>
                  <a:srgbClr val="5E17EB"/>
                </a:solidFill>
                <a:latin typeface="Josefin Sans Regular Italics"/>
              </a:rPr>
              <a:t>hòa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: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cân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bằng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giữa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người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công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việc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4638" y="2438280"/>
            <a:ext cx="3993889" cy="541044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510835"/>
            <a:ext cx="9421378" cy="7747465"/>
            <a:chOff x="0" y="0"/>
            <a:chExt cx="12561837" cy="10329953"/>
          </a:xfrm>
        </p:grpSpPr>
        <p:sp>
          <p:nvSpPr>
            <p:cNvPr id="4" name="TextBox 4"/>
            <p:cNvSpPr txBox="1"/>
            <p:nvPr/>
          </p:nvSpPr>
          <p:spPr>
            <a:xfrm>
              <a:off x="0" y="3684465"/>
              <a:ext cx="12380964" cy="6607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34"/>
                </a:lnSpc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Đối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với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phong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cách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lãnh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đạo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truyền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thống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sẽ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có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4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phong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cách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quản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lí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bao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gồm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:</a:t>
              </a:r>
            </a:p>
            <a:p>
              <a:pPr marL="868992" lvl="1" indent="-434496" algn="just">
                <a:lnSpc>
                  <a:spcPts val="5634"/>
                </a:lnSpc>
                <a:buFont typeface="Arial"/>
                <a:buChar char="•"/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Độc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đoán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.</a:t>
              </a:r>
            </a:p>
            <a:p>
              <a:pPr marL="868992" lvl="1" indent="-434496" algn="just">
                <a:lnSpc>
                  <a:spcPts val="5634"/>
                </a:lnSpc>
                <a:buFont typeface="Arial"/>
                <a:buChar char="•"/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Vì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con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người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.</a:t>
              </a:r>
            </a:p>
            <a:p>
              <a:pPr marL="868992" lvl="1" indent="-434496" algn="just">
                <a:lnSpc>
                  <a:spcPts val="5634"/>
                </a:lnSpc>
                <a:buFont typeface="Arial"/>
                <a:buChar char="•"/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Lười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.</a:t>
              </a:r>
            </a:p>
            <a:p>
              <a:pPr marL="868992" lvl="1" indent="-434496" algn="just">
                <a:lnSpc>
                  <a:spcPts val="5634"/>
                </a:lnSpc>
                <a:buFont typeface="Arial"/>
                <a:buChar char="•"/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Dân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chủ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0873" y="-118110"/>
              <a:ext cx="12380964" cy="2424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19"/>
                </a:lnSpc>
              </a:pP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2/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Phong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cách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lãnh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đạo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truyền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thống</a:t>
              </a:r>
              <a:endParaRPr lang="en-US" sz="5299" dirty="0">
                <a:solidFill>
                  <a:srgbClr val="2B4B82"/>
                </a:solidFill>
                <a:latin typeface="Josefin Sans Bold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4638" y="2438280"/>
            <a:ext cx="3993889" cy="541044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50354"/>
            <a:ext cx="9421378" cy="11100265"/>
            <a:chOff x="0" y="0"/>
            <a:chExt cx="12561837" cy="14800353"/>
          </a:xfrm>
        </p:grpSpPr>
        <p:sp>
          <p:nvSpPr>
            <p:cNvPr id="4" name="TextBox 4"/>
            <p:cNvSpPr txBox="1"/>
            <p:nvPr/>
          </p:nvSpPr>
          <p:spPr>
            <a:xfrm>
              <a:off x="0" y="2439865"/>
              <a:ext cx="12380964" cy="12322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34"/>
                </a:lnSpc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Với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lý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thuyết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tùy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ứng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Fredler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phụ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thuộc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vào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cấu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trúc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công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việc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và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quyền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lực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vị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trí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.</a:t>
              </a:r>
            </a:p>
            <a:p>
              <a:pPr>
                <a:lnSpc>
                  <a:spcPts val="5634"/>
                </a:lnSpc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Cấu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trúc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công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việc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: :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chế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độ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lặp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lặp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lại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của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công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việc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.</a:t>
              </a:r>
            </a:p>
            <a:p>
              <a:pPr marL="868992" lvl="1" indent="-434496">
                <a:lnSpc>
                  <a:spcPts val="5634"/>
                </a:lnSpc>
                <a:buFont typeface="Arial"/>
                <a:buChar char="•"/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Ít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thay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đổi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lặp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lặp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lại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cấu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trúc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công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việc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cao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.</a:t>
              </a:r>
            </a:p>
            <a:p>
              <a:pPr marL="868992" lvl="1" indent="-434496">
                <a:lnSpc>
                  <a:spcPts val="5634"/>
                </a:lnSpc>
                <a:buFont typeface="Arial"/>
                <a:buChar char="•"/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Thay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đổi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ít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lặp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cấu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trúc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công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việc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thấp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.</a:t>
              </a:r>
            </a:p>
            <a:p>
              <a:pPr>
                <a:lnSpc>
                  <a:spcPts val="5634"/>
                </a:lnSpc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Quyền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lực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vị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trí:quyền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lực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có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được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từ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vị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trí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công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việc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mạnh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và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yếu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.</a:t>
              </a:r>
            </a:p>
            <a:p>
              <a:pPr>
                <a:lnSpc>
                  <a:spcPts val="5634"/>
                </a:lnSpc>
              </a:pPr>
              <a:endParaRPr lang="en-US" sz="4024" dirty="0">
                <a:solidFill>
                  <a:schemeClr val="bg2">
                    <a:lumMod val="10000"/>
                  </a:schemeClr>
                </a:solidFill>
                <a:latin typeface="Josefin Sans Regular"/>
              </a:endParaRPr>
            </a:p>
            <a:p>
              <a:pPr algn="l">
                <a:lnSpc>
                  <a:spcPts val="5634"/>
                </a:lnSpc>
              </a:pPr>
              <a:endParaRPr lang="en-US" sz="4024" dirty="0">
                <a:solidFill>
                  <a:schemeClr val="bg2">
                    <a:lumMod val="10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0873" y="-118110"/>
              <a:ext cx="12380964" cy="1179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19"/>
                </a:lnSpc>
              </a:pPr>
              <a:r>
                <a:rPr lang="en-US" sz="5299">
                  <a:solidFill>
                    <a:srgbClr val="2B4B82"/>
                  </a:solidFill>
                  <a:latin typeface="Josefin Sans Bold Bold"/>
                </a:rPr>
                <a:t>3/ Lý thuyết tùy ứng Fredler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C21E9ECA-BB81-7839-C1E2-D37A9CFC0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16687800" cy="876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54" y="677554"/>
            <a:ext cx="10613111" cy="819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56"/>
              </a:lnSpc>
            </a:pP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NHÀ QUẢN LÝ ĐỊNH HƯỚNG CÔNG VIỆC:</a:t>
            </a:r>
          </a:p>
          <a:p>
            <a:pPr marL="903130" lvl="1" indent="-451565" algn="just">
              <a:lnSpc>
                <a:spcPts val="5856"/>
              </a:lnSpc>
              <a:buFont typeface="Arial"/>
              <a:buChar char="•"/>
            </a:pP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Tình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huống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kiểm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soát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tốt</a:t>
            </a:r>
            <a:endParaRPr lang="en-US" sz="4183" dirty="0">
              <a:solidFill>
                <a:srgbClr val="000000"/>
              </a:solidFill>
              <a:latin typeface="Josefin Sans Regular"/>
            </a:endParaRPr>
          </a:p>
          <a:p>
            <a:pPr marL="903130" lvl="1" indent="-451565" algn="just">
              <a:lnSpc>
                <a:spcPts val="5856"/>
              </a:lnSpc>
              <a:buFont typeface="Arial"/>
              <a:buChar char="•"/>
            </a:pP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Tình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huống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kiểm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soát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thấp</a:t>
            </a:r>
            <a:endParaRPr lang="en-US" sz="4183" dirty="0">
              <a:solidFill>
                <a:srgbClr val="000000"/>
              </a:solidFill>
              <a:latin typeface="Josefin Sans Regular"/>
            </a:endParaRPr>
          </a:p>
          <a:p>
            <a:pPr algn="just">
              <a:lnSpc>
                <a:spcPts val="5539"/>
              </a:lnSpc>
            </a:pPr>
            <a:r>
              <a:rPr lang="en-US" sz="3956" dirty="0">
                <a:solidFill>
                  <a:srgbClr val="000000"/>
                </a:solidFill>
                <a:latin typeface="Alegreya Medium"/>
              </a:rPr>
              <a:t>-&gt; </a:t>
            </a:r>
            <a:r>
              <a:rPr lang="en-US" sz="3956" dirty="0" err="1">
                <a:solidFill>
                  <a:srgbClr val="000000"/>
                </a:solidFill>
                <a:latin typeface="Alegreya Medium"/>
              </a:rPr>
              <a:t>Rơi</a:t>
            </a:r>
            <a:r>
              <a:rPr lang="en-US" sz="3956" dirty="0">
                <a:solidFill>
                  <a:srgbClr val="000000"/>
                </a:solidFill>
                <a:latin typeface="Alegreya Medium"/>
              </a:rPr>
              <a:t> </a:t>
            </a:r>
            <a:r>
              <a:rPr lang="en-US" sz="3956" dirty="0" err="1">
                <a:solidFill>
                  <a:srgbClr val="000000"/>
                </a:solidFill>
                <a:latin typeface="Alegreya Medium"/>
              </a:rPr>
              <a:t>vào</a:t>
            </a:r>
            <a:r>
              <a:rPr lang="en-US" sz="3956" dirty="0">
                <a:solidFill>
                  <a:srgbClr val="000000"/>
                </a:solidFill>
                <a:latin typeface="Alegreya Medium"/>
              </a:rPr>
              <a:t> </a:t>
            </a:r>
            <a:r>
              <a:rPr lang="en-US" sz="3956" dirty="0" err="1">
                <a:solidFill>
                  <a:srgbClr val="000000"/>
                </a:solidFill>
                <a:latin typeface="Alegreya Medium"/>
              </a:rPr>
              <a:t>các</a:t>
            </a:r>
            <a:r>
              <a:rPr lang="en-US" sz="3956" dirty="0">
                <a:solidFill>
                  <a:srgbClr val="000000"/>
                </a:solidFill>
                <a:latin typeface="Alegreya Medium"/>
              </a:rPr>
              <a:t> </a:t>
            </a:r>
            <a:r>
              <a:rPr lang="en-US" sz="3956" dirty="0" err="1">
                <a:solidFill>
                  <a:srgbClr val="000000"/>
                </a:solidFill>
                <a:latin typeface="Alegreya Medium"/>
              </a:rPr>
              <a:t>trường</a:t>
            </a:r>
            <a:r>
              <a:rPr lang="en-US" sz="3956" dirty="0">
                <a:solidFill>
                  <a:srgbClr val="000000"/>
                </a:solidFill>
                <a:latin typeface="Alegreya Medium"/>
              </a:rPr>
              <a:t> </a:t>
            </a:r>
            <a:r>
              <a:rPr lang="en-US" sz="3956" dirty="0" err="1">
                <a:solidFill>
                  <a:srgbClr val="000000"/>
                </a:solidFill>
                <a:latin typeface="Alegreya Medium"/>
              </a:rPr>
              <a:t>hợp</a:t>
            </a:r>
            <a:r>
              <a:rPr lang="en-US" sz="3956" dirty="0">
                <a:solidFill>
                  <a:srgbClr val="000000"/>
                </a:solidFill>
                <a:latin typeface="Alegreya Medium"/>
              </a:rPr>
              <a:t> I, II , III, VII, VIII.</a:t>
            </a:r>
          </a:p>
          <a:p>
            <a:pPr algn="just">
              <a:lnSpc>
                <a:spcPts val="5539"/>
              </a:lnSpc>
            </a:pPr>
            <a:endParaRPr lang="en-US" sz="3956" dirty="0">
              <a:solidFill>
                <a:srgbClr val="000000"/>
              </a:solidFill>
              <a:latin typeface="Alegreya Medium"/>
            </a:endParaRPr>
          </a:p>
          <a:p>
            <a:pPr algn="just">
              <a:lnSpc>
                <a:spcPts val="5856"/>
              </a:lnSpc>
            </a:pP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NHÀ QUẢN LÝ ĐỊNH HƯỚNG QUAN HỆ CON NGƯỜI.</a:t>
            </a:r>
          </a:p>
          <a:p>
            <a:pPr marL="903130" lvl="1" indent="-451565" algn="just">
              <a:lnSpc>
                <a:spcPts val="5856"/>
              </a:lnSpc>
              <a:buFont typeface="Arial"/>
              <a:buChar char="•"/>
            </a:pP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Tình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huống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kiểm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soát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trung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Josefin Sans Regular"/>
              </a:rPr>
              <a:t>bình</a:t>
            </a:r>
            <a:r>
              <a:rPr lang="en-US" sz="4183" dirty="0">
                <a:solidFill>
                  <a:srgbClr val="000000"/>
                </a:solidFill>
                <a:latin typeface="Josefin Sans Regular"/>
              </a:rPr>
              <a:t>.</a:t>
            </a:r>
          </a:p>
          <a:p>
            <a:pPr algn="just">
              <a:lnSpc>
                <a:spcPts val="5856"/>
              </a:lnSpc>
            </a:pPr>
            <a:r>
              <a:rPr lang="en-US" sz="4183" dirty="0">
                <a:solidFill>
                  <a:srgbClr val="000000"/>
                </a:solidFill>
                <a:latin typeface="Alegreya Medium"/>
              </a:rPr>
              <a:t>-&gt; </a:t>
            </a:r>
            <a:r>
              <a:rPr lang="en-US" sz="4183" dirty="0" err="1">
                <a:solidFill>
                  <a:srgbClr val="000000"/>
                </a:solidFill>
                <a:latin typeface="Alegreya Medium"/>
              </a:rPr>
              <a:t>Rơi</a:t>
            </a:r>
            <a:r>
              <a:rPr lang="en-US" sz="4183" dirty="0">
                <a:solidFill>
                  <a:srgbClr val="000000"/>
                </a:solidFill>
                <a:latin typeface="Alegreya Medium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Alegreya Medium"/>
              </a:rPr>
              <a:t>vào</a:t>
            </a:r>
            <a:r>
              <a:rPr lang="en-US" sz="4183" dirty="0">
                <a:solidFill>
                  <a:srgbClr val="000000"/>
                </a:solidFill>
                <a:latin typeface="Alegreya Medium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Alegreya Medium"/>
              </a:rPr>
              <a:t>các</a:t>
            </a:r>
            <a:r>
              <a:rPr lang="en-US" sz="4183" dirty="0">
                <a:solidFill>
                  <a:srgbClr val="000000"/>
                </a:solidFill>
                <a:latin typeface="Alegreya Medium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Alegreya Medium"/>
              </a:rPr>
              <a:t>trường</a:t>
            </a:r>
            <a:r>
              <a:rPr lang="en-US" sz="4183" dirty="0">
                <a:solidFill>
                  <a:srgbClr val="000000"/>
                </a:solidFill>
                <a:latin typeface="Alegreya Medium"/>
              </a:rPr>
              <a:t> </a:t>
            </a:r>
            <a:r>
              <a:rPr lang="en-US" sz="4183" dirty="0" err="1">
                <a:solidFill>
                  <a:srgbClr val="000000"/>
                </a:solidFill>
                <a:latin typeface="Alegreya Medium"/>
              </a:rPr>
              <a:t>hợp</a:t>
            </a:r>
            <a:r>
              <a:rPr lang="en-US" sz="4183" dirty="0">
                <a:solidFill>
                  <a:srgbClr val="000000"/>
                </a:solidFill>
                <a:latin typeface="Alegreya Medium"/>
              </a:rPr>
              <a:t> IV, V, VI.</a:t>
            </a:r>
          </a:p>
          <a:p>
            <a:pPr algn="just">
              <a:lnSpc>
                <a:spcPts val="5856"/>
              </a:lnSpc>
            </a:pPr>
            <a:endParaRPr lang="en-US" sz="4183" dirty="0">
              <a:solidFill>
                <a:srgbClr val="000000"/>
              </a:solidFill>
              <a:latin typeface="Alegreya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4638" y="2438280"/>
            <a:ext cx="3993889" cy="541044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960540"/>
            <a:ext cx="11391248" cy="4766313"/>
            <a:chOff x="0" y="-118110"/>
            <a:chExt cx="15188332" cy="6355083"/>
          </a:xfrm>
        </p:grpSpPr>
        <p:sp>
          <p:nvSpPr>
            <p:cNvPr id="4" name="TextBox 4"/>
            <p:cNvSpPr txBox="1"/>
            <p:nvPr/>
          </p:nvSpPr>
          <p:spPr>
            <a:xfrm>
              <a:off x="0" y="2439865"/>
              <a:ext cx="14969641" cy="3797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34"/>
                </a:lnSpc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Với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lý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thuyết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tình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huống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Blanchard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gồm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4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phong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cách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chia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thành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2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thành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phần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:</a:t>
              </a:r>
            </a:p>
            <a:p>
              <a:pPr>
                <a:lnSpc>
                  <a:spcPts val="5634"/>
                </a:lnSpc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Hướng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dẫn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làm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việc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: LOW HIGH.</a:t>
              </a:r>
            </a:p>
            <a:p>
              <a:pPr algn="l">
                <a:lnSpc>
                  <a:spcPts val="5634"/>
                </a:lnSpc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Hỗ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trợ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nhân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viên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: LOW HIGH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8691" y="-118110"/>
              <a:ext cx="14969641" cy="1179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19"/>
                </a:lnSpc>
              </a:pP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4/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Lý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thuyết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tình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huống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Blanchard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58251" y="57829"/>
            <a:ext cx="4696392" cy="4571321"/>
            <a:chOff x="0" y="0"/>
            <a:chExt cx="1236910" cy="1203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6910" cy="1203969"/>
            </a:xfrm>
            <a:custGeom>
              <a:avLst/>
              <a:gdLst/>
              <a:ahLst/>
              <a:cxnLst/>
              <a:rect l="l" t="t" r="r" b="b"/>
              <a:pathLst>
                <a:path w="1236910" h="1203969">
                  <a:moveTo>
                    <a:pt x="0" y="0"/>
                  </a:moveTo>
                  <a:lnTo>
                    <a:pt x="1236910" y="0"/>
                  </a:lnTo>
                  <a:lnTo>
                    <a:pt x="1236910" y="1203969"/>
                  </a:lnTo>
                  <a:lnTo>
                    <a:pt x="0" y="1203969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3493" y="0"/>
            <a:ext cx="4696392" cy="4571321"/>
            <a:chOff x="0" y="0"/>
            <a:chExt cx="1236910" cy="12039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6910" cy="1203969"/>
            </a:xfrm>
            <a:custGeom>
              <a:avLst/>
              <a:gdLst/>
              <a:ahLst/>
              <a:cxnLst/>
              <a:rect l="l" t="t" r="r" b="b"/>
              <a:pathLst>
                <a:path w="1236910" h="1203969">
                  <a:moveTo>
                    <a:pt x="0" y="0"/>
                  </a:moveTo>
                  <a:lnTo>
                    <a:pt x="1236910" y="0"/>
                  </a:lnTo>
                  <a:lnTo>
                    <a:pt x="1236910" y="1203969"/>
                  </a:lnTo>
                  <a:lnTo>
                    <a:pt x="0" y="1203969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58251" y="4686979"/>
            <a:ext cx="4696392" cy="4571321"/>
            <a:chOff x="0" y="0"/>
            <a:chExt cx="1236910" cy="12039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6910" cy="1203969"/>
            </a:xfrm>
            <a:custGeom>
              <a:avLst/>
              <a:gdLst/>
              <a:ahLst/>
              <a:cxnLst/>
              <a:rect l="l" t="t" r="r" b="b"/>
              <a:pathLst>
                <a:path w="1236910" h="1203969">
                  <a:moveTo>
                    <a:pt x="0" y="0"/>
                  </a:moveTo>
                  <a:lnTo>
                    <a:pt x="1236910" y="0"/>
                  </a:lnTo>
                  <a:lnTo>
                    <a:pt x="1236910" y="1203969"/>
                  </a:lnTo>
                  <a:lnTo>
                    <a:pt x="0" y="1203969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73493" y="4686979"/>
            <a:ext cx="4696392" cy="4571321"/>
            <a:chOff x="0" y="0"/>
            <a:chExt cx="1236910" cy="12039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6910" cy="1203969"/>
            </a:xfrm>
            <a:custGeom>
              <a:avLst/>
              <a:gdLst/>
              <a:ahLst/>
              <a:cxnLst/>
              <a:rect l="l" t="t" r="r" b="b"/>
              <a:pathLst>
                <a:path w="1236910" h="1203969">
                  <a:moveTo>
                    <a:pt x="0" y="0"/>
                  </a:moveTo>
                  <a:lnTo>
                    <a:pt x="1236910" y="0"/>
                  </a:lnTo>
                  <a:lnTo>
                    <a:pt x="1236910" y="1203969"/>
                  </a:lnTo>
                  <a:lnTo>
                    <a:pt x="0" y="1203969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0358" y="0"/>
            <a:ext cx="3086104" cy="9258300"/>
            <a:chOff x="-342424" y="0"/>
            <a:chExt cx="812800" cy="2438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0456" cy="2438400"/>
            </a:xfrm>
            <a:custGeom>
              <a:avLst/>
              <a:gdLst/>
              <a:ahLst/>
              <a:cxnLst/>
              <a:rect l="l" t="t" r="r" b="b"/>
              <a:pathLst>
                <a:path w="310456" h="2438400">
                  <a:moveTo>
                    <a:pt x="155228" y="0"/>
                  </a:moveTo>
                  <a:lnTo>
                    <a:pt x="155228" y="0"/>
                  </a:lnTo>
                  <a:cubicBezTo>
                    <a:pt x="196397" y="0"/>
                    <a:pt x="235880" y="16354"/>
                    <a:pt x="264991" y="45465"/>
                  </a:cubicBezTo>
                  <a:cubicBezTo>
                    <a:pt x="294102" y="74576"/>
                    <a:pt x="310456" y="114059"/>
                    <a:pt x="310456" y="155228"/>
                  </a:cubicBezTo>
                  <a:lnTo>
                    <a:pt x="310456" y="2283172"/>
                  </a:lnTo>
                  <a:cubicBezTo>
                    <a:pt x="310456" y="2368902"/>
                    <a:pt x="240958" y="2438400"/>
                    <a:pt x="155228" y="2438400"/>
                  </a:cubicBezTo>
                  <a:lnTo>
                    <a:pt x="155228" y="2438400"/>
                  </a:lnTo>
                  <a:cubicBezTo>
                    <a:pt x="69498" y="2438400"/>
                    <a:pt x="0" y="2368902"/>
                    <a:pt x="0" y="2283172"/>
                  </a:cubicBezTo>
                  <a:lnTo>
                    <a:pt x="0" y="155228"/>
                  </a:lnTo>
                  <a:cubicBezTo>
                    <a:pt x="0" y="69498"/>
                    <a:pt x="69498" y="0"/>
                    <a:pt x="155228" y="0"/>
                  </a:cubicBez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-342424" y="519048"/>
              <a:ext cx="812800" cy="1262733"/>
            </a:xfrm>
            <a:prstGeom prst="rect">
              <a:avLst/>
            </a:prstGeom>
          </p:spPr>
          <p:txBody>
            <a:bodyPr vert="vert270"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 lang="en-US" dirty="0"/>
            </a:p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5E17EB"/>
                  </a:solidFill>
                  <a:latin typeface="Josefin Sans Regular"/>
                </a:rPr>
                <a:t>H</a:t>
              </a:r>
              <a:r>
                <a:rPr lang="en-US" sz="3399" dirty="0">
                  <a:solidFill>
                    <a:srgbClr val="5E17EB"/>
                  </a:solidFill>
                  <a:latin typeface="Josefin Sans Regular Bold"/>
                </a:rPr>
                <a:t>Ỗ TRỢ NHÂN VIÊN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55010" y="9372600"/>
            <a:ext cx="9714874" cy="1040711"/>
            <a:chOff x="0" y="0"/>
            <a:chExt cx="2558650" cy="2740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58650" cy="274097"/>
            </a:xfrm>
            <a:custGeom>
              <a:avLst/>
              <a:gdLst/>
              <a:ahLst/>
              <a:cxnLst/>
              <a:rect l="l" t="t" r="r" b="b"/>
              <a:pathLst>
                <a:path w="2558650" h="274097">
                  <a:moveTo>
                    <a:pt x="40643" y="0"/>
                  </a:moveTo>
                  <a:lnTo>
                    <a:pt x="2518007" y="0"/>
                  </a:lnTo>
                  <a:cubicBezTo>
                    <a:pt x="2540454" y="0"/>
                    <a:pt x="2558650" y="18196"/>
                    <a:pt x="2558650" y="40643"/>
                  </a:cubicBezTo>
                  <a:lnTo>
                    <a:pt x="2558650" y="233454"/>
                  </a:lnTo>
                  <a:cubicBezTo>
                    <a:pt x="2558650" y="255900"/>
                    <a:pt x="2540454" y="274097"/>
                    <a:pt x="2518007" y="274097"/>
                  </a:cubicBezTo>
                  <a:lnTo>
                    <a:pt x="40643" y="274097"/>
                  </a:lnTo>
                  <a:cubicBezTo>
                    <a:pt x="18196" y="274097"/>
                    <a:pt x="0" y="255900"/>
                    <a:pt x="0" y="233454"/>
                  </a:cubicBezTo>
                  <a:lnTo>
                    <a:pt x="0" y="40643"/>
                  </a:lnTo>
                  <a:cubicBezTo>
                    <a:pt x="0" y="18196"/>
                    <a:pt x="18196" y="0"/>
                    <a:pt x="40643" y="0"/>
                  </a:cubicBez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514741" y="22070"/>
              <a:ext cx="1667209" cy="252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5E17EB"/>
                  </a:solidFill>
                  <a:latin typeface="Josefin Sans Regular Bold"/>
                </a:rPr>
                <a:t>HƯỚNG DẪN LÀM VIỆC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609022" y="8251509"/>
            <a:ext cx="1006791" cy="10067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Josefin Sans Regular"/>
                </a:rPr>
                <a:t>LOW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958251" y="6002677"/>
            <a:ext cx="4696392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Phân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quyền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cho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họ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tự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quyết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định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có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khả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năng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chịu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làm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48995" y="962025"/>
            <a:ext cx="4345387" cy="307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Phong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cách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lãnh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đạo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telling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cầm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tay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chỉ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việc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không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có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khả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năng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và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không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chịu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Josefin Sans Regular"/>
              </a:rPr>
              <a:t>làm</a:t>
            </a:r>
            <a:r>
              <a:rPr lang="en-US" sz="3499" dirty="0">
                <a:solidFill>
                  <a:srgbClr val="000000"/>
                </a:solidFill>
                <a:latin typeface="Josefin Sans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58251" y="921066"/>
            <a:ext cx="4508785" cy="247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phong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cách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lãnh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đạo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selling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giải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thích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vấn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đề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không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có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khả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năng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nhưng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chịu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Josefin Sans Regular"/>
              </a:rPr>
              <a:t>làm</a:t>
            </a:r>
            <a:r>
              <a:rPr lang="en-US" sz="3500" dirty="0">
                <a:solidFill>
                  <a:srgbClr val="000000"/>
                </a:solidFill>
                <a:latin typeface="Josefin Sans Regular"/>
              </a:rPr>
              <a:t>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585571" y="0"/>
            <a:ext cx="1006791" cy="100679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Josefin Sans Regular"/>
                </a:rPr>
                <a:t>HIGH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958251" y="9407776"/>
            <a:ext cx="1006791" cy="100679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Josefin Sans Regular"/>
                </a:rPr>
                <a:t>LOW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67588" y="9422056"/>
            <a:ext cx="1002296" cy="991255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Josefin Sans Regular"/>
                </a:rPr>
                <a:t>HIGH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948995" y="6143382"/>
            <a:ext cx="4345387" cy="247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Josefin Sans Regular"/>
              </a:rPr>
              <a:t>Phong cách lãnh đạo tham gia chia sẻ, có khả năng nhưng không chịu làm.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4754" y="-1856759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EF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15492">
            <a:off x="12243355" y="338506"/>
            <a:ext cx="4414186" cy="34761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86613">
            <a:off x="10427965" y="3900104"/>
            <a:ext cx="4413578" cy="28357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876583">
            <a:off x="13321453" y="5619641"/>
            <a:ext cx="4285624" cy="39802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52881" y="1044712"/>
            <a:ext cx="11888322" cy="3512625"/>
            <a:chOff x="0" y="1611138"/>
            <a:chExt cx="15851096" cy="4683499"/>
          </a:xfrm>
        </p:grpSpPr>
        <p:sp>
          <p:nvSpPr>
            <p:cNvPr id="8" name="TextBox 8"/>
            <p:cNvSpPr txBox="1"/>
            <p:nvPr/>
          </p:nvSpPr>
          <p:spPr>
            <a:xfrm>
              <a:off x="0" y="1611138"/>
              <a:ext cx="13573699" cy="2113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624"/>
                </a:lnSpc>
              </a:pP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Câu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hỏi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1: 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Lãnh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đạo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là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gì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637755"/>
              <a:ext cx="15851096" cy="656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9"/>
                </a:lnSpc>
                <a:spcBef>
                  <a:spcPct val="0"/>
                </a:spcBef>
              </a:pPr>
              <a:endParaRPr lang="en-US" sz="2928" dirty="0">
                <a:solidFill>
                  <a:srgbClr val="FFFFFF"/>
                </a:solidFill>
                <a:latin typeface="Public Sans"/>
              </a:endParaRPr>
            </a:p>
          </p:txBody>
        </p:sp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C8B86B5-4186-4341-7F3C-905D55207530}"/>
              </a:ext>
            </a:extLst>
          </p:cNvPr>
          <p:cNvSpPr/>
          <p:nvPr/>
        </p:nvSpPr>
        <p:spPr>
          <a:xfrm>
            <a:off x="914400" y="3695700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chức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năng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cơ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trị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E5AC7C1-BA3D-95A4-7496-D15AA32A2FB4}"/>
              </a:ext>
            </a:extLst>
          </p:cNvPr>
          <p:cNvSpPr/>
          <p:nvPr/>
        </p:nvSpPr>
        <p:spPr>
          <a:xfrm>
            <a:off x="4866071" y="6176120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chức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năng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cơ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nhà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hang.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F066344-E3D0-948B-8F78-7E0AB7D29552}"/>
              </a:ext>
            </a:extLst>
          </p:cNvPr>
          <p:cNvSpPr/>
          <p:nvPr/>
        </p:nvSpPr>
        <p:spPr>
          <a:xfrm>
            <a:off x="4866071" y="3695700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chức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năng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cơ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chức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6E545FD-507D-961F-7329-4921B20DEC76}"/>
              </a:ext>
            </a:extLst>
          </p:cNvPr>
          <p:cNvSpPr/>
          <p:nvPr/>
        </p:nvSpPr>
        <p:spPr>
          <a:xfrm>
            <a:off x="914400" y="6159314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chức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năng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cơ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siêu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99 0.02161 L 0.08299 0.02161 C 0.1033 0.06729 0.08524 0.02809 0.10495 0.06729 C 0.10781 0.073 0.11007 0.07963 0.11328 0.08473 C 0.11493 0.08735 0.11736 0.08828 0.11936 0.09013 C 0.12109 0.09183 0.12292 0.09352 0.12465 0.09553 C 0.12648 0.09754 0.12821 0.09985 0.12995 0.10216 C 0.13073 0.1034 0.13221 0.10633 0.13221 0.10633 L 0.13377 0.10216 " pathEditMode="relative" ptsTypes="AAAAAAAAA">
                                      <p:cBhvr>
                                        <p:cTn id="1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2" grpId="0" animBg="1"/>
      <p:bldP spid="63" grpId="0" animBg="1"/>
      <p:bldP spid="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4754" y="-1856759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EF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15492">
            <a:off x="12243355" y="338506"/>
            <a:ext cx="4414186" cy="34761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86613">
            <a:off x="10427965" y="3900104"/>
            <a:ext cx="4413578" cy="28357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876583">
            <a:off x="13321453" y="5619641"/>
            <a:ext cx="4285624" cy="398027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52881" y="1044712"/>
            <a:ext cx="10180274" cy="330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24"/>
              </a:lnSpc>
            </a:pP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Câu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hỏi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2: Theo Blake Mouton,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thì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có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bao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nhiêu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phong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cách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quản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lí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? 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35CD03-126F-F704-0918-71A3FD022DEF}"/>
              </a:ext>
            </a:extLst>
          </p:cNvPr>
          <p:cNvSpPr/>
          <p:nvPr/>
        </p:nvSpPr>
        <p:spPr>
          <a:xfrm>
            <a:off x="1068998" y="4914900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04820D-33AE-A35C-0EC9-E46B1B1503B3}"/>
              </a:ext>
            </a:extLst>
          </p:cNvPr>
          <p:cNvSpPr/>
          <p:nvPr/>
        </p:nvSpPr>
        <p:spPr>
          <a:xfrm>
            <a:off x="5020669" y="7395320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41FB01-0F35-6B6D-78E6-FD142BE9A519}"/>
              </a:ext>
            </a:extLst>
          </p:cNvPr>
          <p:cNvSpPr/>
          <p:nvPr/>
        </p:nvSpPr>
        <p:spPr>
          <a:xfrm>
            <a:off x="5020669" y="4914900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B.6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D7B5F2-CDFE-F016-1BD7-F755E88AFB90}"/>
              </a:ext>
            </a:extLst>
          </p:cNvPr>
          <p:cNvSpPr/>
          <p:nvPr/>
        </p:nvSpPr>
        <p:spPr>
          <a:xfrm>
            <a:off x="1068998" y="7378514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43 -0.05648 L -0.07943 -0.05648 C -0.08629 -0.07099 -0.09306 -0.08549 -0.1 -0.09969 C -0.10269 -0.10524 -0.10565 -0.11034 -0.10834 -0.11589 C -0.10955 -0.11852 -0.11077 -0.12129 -0.11207 -0.12392 C -0.11381 -0.12747 -0.11476 -0.12793 -0.11589 -0.1321 C -0.11754 -0.13827 -0.11771 -0.14614 -0.12049 -0.15092 C -0.12327 -0.15602 -0.1224 -0.15324 -0.12344 -0.15895 " pathEditMode="relative" ptsTypes="AAA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4754" y="-1856759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EF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15492">
            <a:off x="12243355" y="338506"/>
            <a:ext cx="4414186" cy="34761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86613">
            <a:off x="10427965" y="3900104"/>
            <a:ext cx="4413578" cy="28357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876583">
            <a:off x="13321453" y="5619641"/>
            <a:ext cx="4285624" cy="398027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31096" y="119308"/>
            <a:ext cx="10180274" cy="505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24"/>
              </a:lnSpc>
            </a:pP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Câu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hỏi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3: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Với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lý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thuyết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của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Fredler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thì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các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trường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hợp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nào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là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định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hướng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quan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hệ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con </a:t>
            </a:r>
            <a:r>
              <a:rPr lang="en-US" sz="6600" dirty="0" err="1">
                <a:solidFill>
                  <a:srgbClr val="FFFFFF"/>
                </a:solidFill>
                <a:latin typeface="Saira ExtraCondensed Bold"/>
              </a:rPr>
              <a:t>người</a:t>
            </a:r>
            <a:r>
              <a:rPr lang="en-US" sz="6600" dirty="0">
                <a:solidFill>
                  <a:srgbClr val="FFFFFF"/>
                </a:solidFill>
                <a:latin typeface="Saira ExtraCondensed Bold"/>
              </a:rPr>
              <a:t> 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926E28D-2C83-0F24-C705-7C27382C5A3A}"/>
              </a:ext>
            </a:extLst>
          </p:cNvPr>
          <p:cNvSpPr/>
          <p:nvPr/>
        </p:nvSpPr>
        <p:spPr>
          <a:xfrm>
            <a:off x="692410" y="5337375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 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I,II,III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7B276C-129C-3630-3395-605E7FD0533E}"/>
              </a:ext>
            </a:extLst>
          </p:cNvPr>
          <p:cNvSpPr/>
          <p:nvPr/>
        </p:nvSpPr>
        <p:spPr>
          <a:xfrm>
            <a:off x="4644081" y="7817795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 VII,VIII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95E08A-B1CD-71E4-F3D1-CEE1C65E4F25}"/>
              </a:ext>
            </a:extLst>
          </p:cNvPr>
          <p:cNvSpPr/>
          <p:nvPr/>
        </p:nvSpPr>
        <p:spPr>
          <a:xfrm>
            <a:off x="4644081" y="5337375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 I,II,VI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6CE1B7-5ADB-3DBF-1175-6DDB30C811F2}"/>
              </a:ext>
            </a:extLst>
          </p:cNvPr>
          <p:cNvSpPr/>
          <p:nvPr/>
        </p:nvSpPr>
        <p:spPr>
          <a:xfrm>
            <a:off x="692410" y="7800989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 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VI,V, IV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25 -0.05154 L 0.07925 -0.05154 C 0.08455 -0.06219 0.09175 -0.07608 0.09739 -0.08796 C 0.09844 -0.09028 0.09974 -0.09213 0.10043 -0.09475 C 0.10121 -0.09738 0.10199 -0.1 0.10269 -0.10278 C 0.10425 -0.10911 0.10555 -0.11559 0.1072 -0.12161 L 0.11328 -0.14321 C 0.11614 -0.15324 0.11458 -0.14892 0.11788 -0.15664 C 0.11875 -0.16343 0.11857 -0.16019 0.11857 -0.16605 " pathEditMode="relative" ptsTypes="AAAAAAA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77044" y="161589"/>
            <a:ext cx="10127130" cy="4097746"/>
            <a:chOff x="0" y="-9525"/>
            <a:chExt cx="13502840" cy="5463661"/>
          </a:xfrm>
        </p:grpSpPr>
        <p:sp>
          <p:nvSpPr>
            <p:cNvPr id="3" name="TextBox 3"/>
            <p:cNvSpPr txBox="1"/>
            <p:nvPr/>
          </p:nvSpPr>
          <p:spPr>
            <a:xfrm>
              <a:off x="567703" y="-9525"/>
              <a:ext cx="7924675" cy="1297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59"/>
                </a:lnSpc>
              </a:pPr>
              <a:r>
                <a:rPr lang="en-US" sz="6299" dirty="0">
                  <a:solidFill>
                    <a:srgbClr val="F7B4A7"/>
                  </a:solidFill>
                  <a:latin typeface="Josefin Sans Bold Bold"/>
                </a:rPr>
                <a:t>LÃNH ĐẠO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62979"/>
              <a:ext cx="13502840" cy="79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9455" lvl="1" indent="-369727" algn="just">
                <a:lnSpc>
                  <a:spcPts val="4794"/>
                </a:lnSpc>
                <a:buFont typeface="Arial"/>
                <a:buChar char="•"/>
              </a:pPr>
              <a:endParaRPr lang="en-US" sz="3424" dirty="0">
                <a:solidFill>
                  <a:srgbClr val="94DDDE"/>
                </a:solidFill>
                <a:latin typeface="Josefin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5732" y="3214319"/>
            <a:ext cx="3874545" cy="5122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4DDFFF-A368-6A2E-7735-17140F1B904F}"/>
              </a:ext>
            </a:extLst>
          </p:cNvPr>
          <p:cNvSpPr txBox="1"/>
          <p:nvPr/>
        </p:nvSpPr>
        <p:spPr>
          <a:xfrm>
            <a:off x="8368609" y="1850278"/>
            <a:ext cx="9144000" cy="98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547"/>
              </a:lnSpc>
            </a:pPr>
            <a:r>
              <a:rPr lang="en-US" sz="2800" b="1" spc="257" dirty="0">
                <a:solidFill>
                  <a:srgbClr val="94DDDE"/>
                </a:solidFill>
                <a:latin typeface="Josefin Sans Regular"/>
              </a:rPr>
              <a:t>CÁC CHỦ ĐỀ CHÍNH ĐƯỢC THẢO LUẬN TRONG BẢN THUYẾT TRÌNH NÀY.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9D1539-C445-B087-5E18-0F46E82DF897}"/>
              </a:ext>
            </a:extLst>
          </p:cNvPr>
          <p:cNvSpPr txBox="1"/>
          <p:nvPr/>
        </p:nvSpPr>
        <p:spPr>
          <a:xfrm>
            <a:off x="8153400" y="3442150"/>
            <a:ext cx="9144000" cy="4994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9455" lvl="1" indent="-369727" algn="just">
              <a:lnSpc>
                <a:spcPts val="4794"/>
              </a:lnSpc>
              <a:buFont typeface="Arial"/>
              <a:buChar char="•"/>
            </a:pP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Thế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nào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là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lãnh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đạo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?</a:t>
            </a:r>
          </a:p>
          <a:p>
            <a:pPr algn="just">
              <a:lnSpc>
                <a:spcPts val="4794"/>
              </a:lnSpc>
            </a:pP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       +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Những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vấn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đề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về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lãnh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đạo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.</a:t>
            </a:r>
          </a:p>
          <a:p>
            <a:pPr algn="just">
              <a:lnSpc>
                <a:spcPts val="4794"/>
              </a:lnSpc>
            </a:pP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       +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Quyền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lực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của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chức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năng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lãnh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đạo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.</a:t>
            </a:r>
          </a:p>
          <a:p>
            <a:pPr marL="739455" lvl="1" indent="-369727" algn="just">
              <a:lnSpc>
                <a:spcPts val="4794"/>
              </a:lnSpc>
              <a:buFont typeface="Arial"/>
              <a:buChar char="•"/>
            </a:pP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Phong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cách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lãnh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đạo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.</a:t>
            </a:r>
          </a:p>
          <a:p>
            <a:pPr algn="just">
              <a:lnSpc>
                <a:spcPts val="4794"/>
              </a:lnSpc>
            </a:pP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       +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Lý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thuyết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lãnh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đạo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của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Black Mouton.</a:t>
            </a:r>
          </a:p>
          <a:p>
            <a:pPr algn="just">
              <a:lnSpc>
                <a:spcPts val="4794"/>
              </a:lnSpc>
            </a:pP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       +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Lý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thuyết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lãnh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đạo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truyền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thống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.</a:t>
            </a:r>
          </a:p>
          <a:p>
            <a:pPr algn="just">
              <a:lnSpc>
                <a:spcPts val="4794"/>
              </a:lnSpc>
            </a:pP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       +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Lý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thuyết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lãnh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đạo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Fredler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.</a:t>
            </a:r>
          </a:p>
          <a:p>
            <a:pPr algn="just">
              <a:lnSpc>
                <a:spcPts val="4794"/>
              </a:lnSpc>
            </a:pP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       +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Lý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thuyết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lãnh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đạo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tình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424" dirty="0" err="1">
                <a:solidFill>
                  <a:srgbClr val="94DDDE"/>
                </a:solidFill>
                <a:latin typeface="Josefin Sans Regular"/>
              </a:rPr>
              <a:t>huống</a:t>
            </a:r>
            <a:r>
              <a:rPr lang="en-US" sz="3424" dirty="0">
                <a:solidFill>
                  <a:srgbClr val="94DDDE"/>
                </a:solidFill>
                <a:latin typeface="Josefin Sans Regular"/>
              </a:rPr>
              <a:t>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4754" y="-1856759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EF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15492">
            <a:off x="12243355" y="338506"/>
            <a:ext cx="4414186" cy="34761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86613">
            <a:off x="10427965" y="3900104"/>
            <a:ext cx="4413578" cy="28357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876583">
            <a:off x="13321453" y="5619641"/>
            <a:ext cx="4285624" cy="39802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52881" y="1044713"/>
            <a:ext cx="11888322" cy="3524650"/>
            <a:chOff x="0" y="1611139"/>
            <a:chExt cx="15851096" cy="4699532"/>
          </a:xfrm>
        </p:grpSpPr>
        <p:sp>
          <p:nvSpPr>
            <p:cNvPr id="8" name="TextBox 8"/>
            <p:cNvSpPr txBox="1"/>
            <p:nvPr/>
          </p:nvSpPr>
          <p:spPr>
            <a:xfrm>
              <a:off x="0" y="1611139"/>
              <a:ext cx="13573699" cy="4408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624"/>
                </a:lnSpc>
              </a:pP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Câu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hỏi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4: Theo Blanchard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đâu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là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phong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cách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phân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quyền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653788"/>
              <a:ext cx="15851096" cy="656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9"/>
                </a:lnSpc>
                <a:spcBef>
                  <a:spcPct val="0"/>
                </a:spcBef>
              </a:pPr>
              <a:endParaRPr lang="en-US" sz="2928" dirty="0">
                <a:solidFill>
                  <a:srgbClr val="FFFFFF"/>
                </a:solidFill>
                <a:latin typeface="Public Sans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625903-6187-96AA-B8D2-C473FDDF30D3}"/>
              </a:ext>
            </a:extLst>
          </p:cNvPr>
          <p:cNvSpPr/>
          <p:nvPr/>
        </p:nvSpPr>
        <p:spPr>
          <a:xfrm>
            <a:off x="425172" y="4609555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Hướng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dẫn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Low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Hỗ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trợ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Low.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405581-80B0-18A9-5F5C-ED0A1E39238C}"/>
              </a:ext>
            </a:extLst>
          </p:cNvPr>
          <p:cNvSpPr/>
          <p:nvPr/>
        </p:nvSpPr>
        <p:spPr>
          <a:xfrm>
            <a:off x="4376843" y="7089975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Hướng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dẫn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High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Hỗ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trợ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LOW.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BE136A-0C41-C2D3-0BFD-ECD39C78C601}"/>
              </a:ext>
            </a:extLst>
          </p:cNvPr>
          <p:cNvSpPr/>
          <p:nvPr/>
        </p:nvSpPr>
        <p:spPr>
          <a:xfrm>
            <a:off x="4376843" y="4609555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Hướng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dẫn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Low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Hỗ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trợ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High.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E46ED3-E268-9C68-EF45-186BC2B06533}"/>
              </a:ext>
            </a:extLst>
          </p:cNvPr>
          <p:cNvSpPr/>
          <p:nvPr/>
        </p:nvSpPr>
        <p:spPr>
          <a:xfrm>
            <a:off x="425172" y="7073169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Hướng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dẫn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High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Hỗ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trợ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High.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99 0.02161 L 0.08299 0.02176 C 0.1033 0.06729 0.08525 0.02809 0.10495 0.06729 C 0.10782 0.073 0.11007 0.07963 0.11329 0.08473 C 0.11494 0.08735 0.11737 0.08827 0.11936 0.09013 C 0.1211 0.09182 0.12292 0.09352 0.12466 0.09553 C 0.12648 0.09753 0.12822 0.09985 0.12995 0.10216 C 0.13073 0.1034 0.13221 0.10633 0.13221 0.10648 L 0.13377 0.10216 " pathEditMode="relative" rAng="0" ptsTypes="AAAAA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" y="42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4754" y="-1856759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EF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15492">
            <a:off x="12243355" y="338506"/>
            <a:ext cx="4414186" cy="34761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86613">
            <a:off x="10427965" y="3900104"/>
            <a:ext cx="4413578" cy="28357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876583">
            <a:off x="13321453" y="5619641"/>
            <a:ext cx="4285624" cy="39802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36341" y="267866"/>
            <a:ext cx="11904862" cy="5050100"/>
            <a:chOff x="-22053" y="575344"/>
            <a:chExt cx="15873149" cy="6733465"/>
          </a:xfrm>
        </p:grpSpPr>
        <p:sp>
          <p:nvSpPr>
            <p:cNvPr id="8" name="TextBox 8"/>
            <p:cNvSpPr txBox="1"/>
            <p:nvPr/>
          </p:nvSpPr>
          <p:spPr>
            <a:xfrm>
              <a:off x="-22053" y="575344"/>
              <a:ext cx="13573699" cy="6733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624"/>
                </a:lnSpc>
              </a:pP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Câu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hỏi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5: Theo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bạn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,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giáo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viên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Ngô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Hoài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Sơn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có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phải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là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một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nhà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lãnh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6600" dirty="0" err="1">
                  <a:solidFill>
                    <a:srgbClr val="FFFFFF"/>
                  </a:solidFill>
                  <a:latin typeface="Saira ExtraCondensed Bold"/>
                </a:rPr>
                <a:t>đạo</a:t>
              </a:r>
              <a:r>
                <a:rPr lang="en-US" sz="6600" dirty="0">
                  <a:solidFill>
                    <a:srgbClr val="FFFFFF"/>
                  </a:solidFill>
                  <a:latin typeface="Saira ExtraCondensed Bold"/>
                </a:rPr>
                <a:t> ? VÌ SAO?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637755"/>
              <a:ext cx="15851096" cy="656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9"/>
                </a:lnSpc>
                <a:spcBef>
                  <a:spcPct val="0"/>
                </a:spcBef>
              </a:pPr>
              <a:endParaRPr lang="en-US" sz="2928" dirty="0">
                <a:solidFill>
                  <a:srgbClr val="FFFFFF"/>
                </a:solidFill>
                <a:latin typeface="Public Sans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79D73F-6352-7763-EFCE-989C9FD4624F}"/>
              </a:ext>
            </a:extLst>
          </p:cNvPr>
          <p:cNvSpPr/>
          <p:nvPr/>
        </p:nvSpPr>
        <p:spPr>
          <a:xfrm>
            <a:off x="599888" y="5836684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 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CÓ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B2D5A5-9974-3F7A-9FF2-E7A6EC5EAC12}"/>
              </a:ext>
            </a:extLst>
          </p:cNvPr>
          <p:cNvSpPr/>
          <p:nvPr/>
        </p:nvSpPr>
        <p:spPr>
          <a:xfrm>
            <a:off x="4635892" y="5819366"/>
            <a:ext cx="3061942" cy="1752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 KHÔNG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5158" y="3171399"/>
            <a:ext cx="7312717" cy="3944201"/>
            <a:chOff x="0" y="0"/>
            <a:chExt cx="9750289" cy="5258935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2718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/>
                </a:rPr>
                <a:t>Bạn có câu hỏi nào không?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71460"/>
              <a:ext cx="9750289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B4B82"/>
                  </a:solidFill>
                  <a:latin typeface="Josefin Sans Regular"/>
                </a:rPr>
                <a:t>Hãy gửi cho chúng tôi! Hy vọng bạn đã ôn lại được những kiến thức về lãnh đạo.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B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3410" y="576318"/>
            <a:ext cx="14861181" cy="91343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0602" y="3429466"/>
            <a:ext cx="4440512" cy="58288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67809" y="4775963"/>
            <a:ext cx="4118247" cy="49347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6584" y="1028700"/>
            <a:ext cx="796826" cy="8695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30569">
            <a:off x="16801079" y="4721989"/>
            <a:ext cx="676920" cy="8500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505722">
            <a:off x="15761505" y="817603"/>
            <a:ext cx="962819" cy="542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5089" y="9635968"/>
            <a:ext cx="841010" cy="91776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30569">
            <a:off x="4697362" y="-226086"/>
            <a:ext cx="605539" cy="7603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30569">
            <a:off x="4870353" y="9575918"/>
            <a:ext cx="712118" cy="89421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758897" y="2482665"/>
            <a:ext cx="780413" cy="8516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505722">
            <a:off x="9237698" y="-117236"/>
            <a:ext cx="962819" cy="54268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505722">
            <a:off x="-80808" y="3791165"/>
            <a:ext cx="962819" cy="54268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5932854" y="3259669"/>
            <a:ext cx="7572506" cy="3609707"/>
            <a:chOff x="0" y="0"/>
            <a:chExt cx="10096674" cy="481294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85725"/>
              <a:ext cx="10096674" cy="3419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494949"/>
                  </a:solidFill>
                  <a:latin typeface="Dekko"/>
                </a:rPr>
                <a:t>Hẹn gặp lại</a:t>
              </a:r>
            </a:p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494949"/>
                  </a:solidFill>
                  <a:latin typeface="Josefin Sans Bold"/>
                </a:rPr>
                <a:t>mọi người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0347" y="4064912"/>
              <a:ext cx="8075981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r>
                <a:rPr lang="en-US" sz="3700" dirty="0" err="1">
                  <a:solidFill>
                    <a:srgbClr val="494949"/>
                  </a:solidFill>
                  <a:latin typeface="Quicksand"/>
                </a:rPr>
                <a:t>Cảm</a:t>
              </a:r>
              <a:r>
                <a:rPr lang="en-US" sz="3700" dirty="0">
                  <a:solidFill>
                    <a:srgbClr val="494949"/>
                  </a:solidFill>
                  <a:latin typeface="Quicksand"/>
                </a:rPr>
                <a:t> </a:t>
              </a:r>
              <a:r>
                <a:rPr lang="en-US" sz="3700" dirty="0" err="1">
                  <a:solidFill>
                    <a:srgbClr val="494949"/>
                  </a:solidFill>
                  <a:latin typeface="Quicksand"/>
                </a:rPr>
                <a:t>ơn</a:t>
              </a:r>
              <a:r>
                <a:rPr lang="en-US" sz="3700" dirty="0">
                  <a:solidFill>
                    <a:srgbClr val="494949"/>
                  </a:solidFill>
                  <a:latin typeface="Quicksand"/>
                </a:rPr>
                <a:t> </a:t>
              </a:r>
              <a:r>
                <a:rPr lang="en-US" sz="3700" dirty="0" err="1">
                  <a:solidFill>
                    <a:srgbClr val="494949"/>
                  </a:solidFill>
                  <a:latin typeface="Quicksand"/>
                </a:rPr>
                <a:t>vì</a:t>
              </a:r>
              <a:r>
                <a:rPr lang="en-US" sz="3700" dirty="0">
                  <a:solidFill>
                    <a:srgbClr val="494949"/>
                  </a:solidFill>
                  <a:latin typeface="Quicksand"/>
                </a:rPr>
                <a:t> </a:t>
              </a:r>
              <a:r>
                <a:rPr lang="en-US" sz="3700" dirty="0" err="1">
                  <a:solidFill>
                    <a:srgbClr val="494949"/>
                  </a:solidFill>
                  <a:latin typeface="Quicksand"/>
                </a:rPr>
                <a:t>đã</a:t>
              </a:r>
              <a:r>
                <a:rPr lang="en-US" sz="3700" dirty="0">
                  <a:solidFill>
                    <a:srgbClr val="494949"/>
                  </a:solidFill>
                  <a:latin typeface="Quicksand"/>
                </a:rPr>
                <a:t> </a:t>
              </a:r>
              <a:r>
                <a:rPr lang="en-US" sz="3700" dirty="0" err="1">
                  <a:solidFill>
                    <a:srgbClr val="494949"/>
                  </a:solidFill>
                  <a:latin typeface="Quicksand"/>
                </a:rPr>
                <a:t>xem</a:t>
              </a:r>
              <a:r>
                <a:rPr lang="en-US" sz="3700" dirty="0">
                  <a:solidFill>
                    <a:srgbClr val="494949"/>
                  </a:solidFill>
                  <a:latin typeface="Quicksand"/>
                </a:rPr>
                <a:t> ạ !!!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97814" y="3086100"/>
            <a:ext cx="5131837" cy="4114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568280"/>
            <a:ext cx="9107292" cy="4852671"/>
            <a:chOff x="0" y="0"/>
            <a:chExt cx="12143056" cy="6470227"/>
          </a:xfrm>
        </p:grpSpPr>
        <p:sp>
          <p:nvSpPr>
            <p:cNvPr id="4" name="TextBox 4"/>
            <p:cNvSpPr txBox="1"/>
            <p:nvPr/>
          </p:nvSpPr>
          <p:spPr>
            <a:xfrm>
              <a:off x="0" y="580089"/>
              <a:ext cx="12143056" cy="122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60"/>
                </a:lnSpc>
              </a:pPr>
              <a:endParaRPr lang="en-US" sz="5966" dirty="0">
                <a:solidFill>
                  <a:srgbClr val="31356E"/>
                </a:solidFill>
                <a:latin typeface="Josefin Sa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98379"/>
              <a:ext cx="11634227" cy="3756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44"/>
                </a:lnSpc>
              </a:pP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Lãnh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đạo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là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một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chức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năng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cơ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bản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của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quản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trị,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gây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ảnh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hưởng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lên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người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khác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để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làm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cho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họ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thực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sự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sẵn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sàng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và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nhiệt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tình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phấn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đấu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để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hoành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thành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những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mục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tiêu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của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tổ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chức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586954-AAF1-8CA8-2158-7AB5967D7621}"/>
              </a:ext>
            </a:extLst>
          </p:cNvPr>
          <p:cNvSpPr txBox="1"/>
          <p:nvPr/>
        </p:nvSpPr>
        <p:spPr>
          <a:xfrm>
            <a:off x="819535" y="2247900"/>
            <a:ext cx="9144000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160"/>
              </a:lnSpc>
            </a:pPr>
            <a:r>
              <a:rPr lang="en-US" sz="6600" dirty="0">
                <a:solidFill>
                  <a:srgbClr val="31356E"/>
                </a:solidFill>
                <a:latin typeface="Josefin Sans Bold"/>
              </a:rPr>
              <a:t>LÃNH ĐẠO LÀ GÌ ?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43926" y="2001139"/>
            <a:ext cx="5357753" cy="55915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747294"/>
            <a:ext cx="9826451" cy="7440611"/>
            <a:chOff x="0" y="580089"/>
            <a:chExt cx="13101935" cy="9920813"/>
          </a:xfrm>
        </p:grpSpPr>
        <p:sp>
          <p:nvSpPr>
            <p:cNvPr id="4" name="TextBox 4"/>
            <p:cNvSpPr txBox="1"/>
            <p:nvPr/>
          </p:nvSpPr>
          <p:spPr>
            <a:xfrm>
              <a:off x="0" y="580089"/>
              <a:ext cx="13101935" cy="122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60"/>
                </a:lnSpc>
              </a:pPr>
              <a:endParaRPr lang="en-US" sz="5966" dirty="0">
                <a:solidFill>
                  <a:srgbClr val="31356E"/>
                </a:solidFill>
                <a:latin typeface="Josefin Sa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98378"/>
              <a:ext cx="12552927" cy="7502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9642" lvl="1" indent="-399821">
                <a:lnSpc>
                  <a:spcPts val="4444"/>
                </a:lnSpc>
                <a:buFont typeface="Arial"/>
                <a:buChar char="•"/>
              </a:pP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Thiết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lập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va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̀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truyền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đạt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tầm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nhìn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cho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tô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̉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chức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.</a:t>
              </a:r>
            </a:p>
            <a:p>
              <a:pPr marL="799642" lvl="1" indent="-399821">
                <a:lnSpc>
                  <a:spcPts val="4444"/>
                </a:lnSpc>
                <a:buFont typeface="Arial"/>
                <a:buChar char="•"/>
              </a:pP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Tác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động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va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̀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quan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tâm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,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nâng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cao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tầm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nhìn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con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người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đạt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tới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một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tiêu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chuẩn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cao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hơn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.</a:t>
              </a:r>
            </a:p>
            <a:p>
              <a:pPr marL="799642" lvl="1" indent="-399821">
                <a:lnSpc>
                  <a:spcPts val="4444"/>
                </a:lnSpc>
                <a:buFont typeface="Arial"/>
                <a:buChar char="•"/>
              </a:pP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Hướng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dẫn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,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thuyết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phục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,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khích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lê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̣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nhằm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phát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huy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tiềm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năng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va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̀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năng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lực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.</a:t>
              </a:r>
            </a:p>
            <a:p>
              <a:pPr marL="799642" lvl="1" indent="-399821">
                <a:lnSpc>
                  <a:spcPts val="4444"/>
                </a:lnSpc>
                <a:buFont typeface="Arial"/>
                <a:buChar char="•"/>
              </a:pP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Giải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quyết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vấn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đê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̀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nội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bô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̣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tạo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môi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trường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làm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việc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hiệu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quả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va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̀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hợp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03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tác</a:t>
              </a:r>
              <a:r>
                <a:rPr lang="en-US" sz="3703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.</a:t>
              </a:r>
            </a:p>
            <a:p>
              <a:pPr>
                <a:lnSpc>
                  <a:spcPts val="4444"/>
                </a:lnSpc>
              </a:pPr>
              <a:endParaRPr lang="en-US" sz="3703" dirty="0">
                <a:solidFill>
                  <a:schemeClr val="bg2">
                    <a:lumMod val="10000"/>
                  </a:schemeClr>
                </a:solidFill>
                <a:latin typeface="Josefin Sans Regular Itali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0E76F6-B0F6-DC06-B1FB-69BA39538B31}"/>
              </a:ext>
            </a:extLst>
          </p:cNvPr>
          <p:cNvSpPr txBox="1"/>
          <p:nvPr/>
        </p:nvSpPr>
        <p:spPr>
          <a:xfrm>
            <a:off x="1676400" y="1651964"/>
            <a:ext cx="10952202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160"/>
              </a:lnSpc>
            </a:pPr>
            <a:r>
              <a:rPr lang="en-US" sz="6600" dirty="0">
                <a:solidFill>
                  <a:srgbClr val="31356E"/>
                </a:solidFill>
                <a:latin typeface="Josefin Sans Bold"/>
              </a:rPr>
              <a:t>CHỨC NĂNG LÃNH ĐẠO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748" r="43452"/>
          <a:stretch>
            <a:fillRect/>
          </a:stretch>
        </p:blipFill>
        <p:spPr>
          <a:xfrm>
            <a:off x="0" y="0"/>
            <a:ext cx="691276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22134" y="809460"/>
            <a:ext cx="9037166" cy="2801995"/>
            <a:chOff x="0" y="71120"/>
            <a:chExt cx="12049554" cy="3735993"/>
          </a:xfrm>
        </p:grpSpPr>
        <p:sp>
          <p:nvSpPr>
            <p:cNvPr id="4" name="TextBox 4"/>
            <p:cNvSpPr txBox="1"/>
            <p:nvPr/>
          </p:nvSpPr>
          <p:spPr>
            <a:xfrm>
              <a:off x="0" y="71120"/>
              <a:ext cx="12049554" cy="2438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30"/>
                </a:lnSpc>
              </a:pPr>
              <a:r>
                <a:rPr lang="en-US" sz="6025" dirty="0">
                  <a:solidFill>
                    <a:srgbClr val="2B4B82"/>
                  </a:solidFill>
                  <a:latin typeface="Josefin Sans Bold"/>
                </a:rPr>
                <a:t>QUYỀN LỰC TRONG LÃNH ĐẠO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94643"/>
              <a:ext cx="12049554" cy="712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94"/>
                </a:lnSpc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102061-B210-5446-A4DB-66DDF0341237}"/>
              </a:ext>
            </a:extLst>
          </p:cNvPr>
          <p:cNvSpPr txBox="1"/>
          <p:nvPr/>
        </p:nvSpPr>
        <p:spPr>
          <a:xfrm>
            <a:off x="8115300" y="3358502"/>
            <a:ext cx="9144000" cy="6521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Quyền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lực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là khả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năng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ảnh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hưởng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va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̀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tác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động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đến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hành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vi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của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người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khác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theo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một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mục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đích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nào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đo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Josefin Sans Regular Italics"/>
              </a:rPr>
              <a:t>́.</a:t>
            </a:r>
          </a:p>
          <a:p>
            <a:pPr>
              <a:defRPr/>
            </a:pP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Quyền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lực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02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nguồn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gốc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  <a:defRPr/>
            </a:pP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Quyền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lực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nguồn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gốc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vị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trí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việc</a:t>
            </a:r>
            <a:endParaRPr lang="en-US" sz="3600" dirty="0">
              <a:latin typeface="Josefin Sans Regular Italics" panose="020B060402020202020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  <a:defRPr/>
            </a:pP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Quyền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lực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nguồn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gốc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cá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nhân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mỗi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Josefin Sans Regular Italics" panose="020B0604020202020204" charset="0"/>
                <a:cs typeface="Times New Roman" panose="02020603050405020304" pitchFamily="18" charset="0"/>
              </a:rPr>
              <a:t>người</a:t>
            </a:r>
            <a:r>
              <a:rPr lang="en-US" sz="3600" dirty="0">
                <a:latin typeface="Josefin Sans Regular Italics" panose="020B060402020202020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ts val="5179"/>
              </a:lnSpc>
            </a:pPr>
            <a:endParaRPr lang="en-US" sz="3600" dirty="0">
              <a:solidFill>
                <a:srgbClr val="2B4B82"/>
              </a:solidFill>
              <a:latin typeface="Josefin Sans Regular Italics"/>
            </a:endParaRPr>
          </a:p>
          <a:p>
            <a:pPr>
              <a:lnSpc>
                <a:spcPts val="3779"/>
              </a:lnSpc>
            </a:pPr>
            <a:endParaRPr lang="en-US" sz="3600" dirty="0">
              <a:solidFill>
                <a:srgbClr val="2B4B82"/>
              </a:solidFill>
              <a:latin typeface="Josefin Sans Regular Italics"/>
            </a:endParaRPr>
          </a:p>
          <a:p>
            <a:pPr>
              <a:lnSpc>
                <a:spcPts val="3780"/>
              </a:lnSpc>
            </a:pPr>
            <a:endParaRPr lang="en-US" sz="3600" dirty="0">
              <a:solidFill>
                <a:srgbClr val="2B4B82"/>
              </a:solidFill>
              <a:latin typeface="Josefin Sans Regular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76342" y="1951228"/>
            <a:ext cx="6338112" cy="6384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15956" y="3829050"/>
            <a:ext cx="8489114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"/>
              </a:rPr>
              <a:t>PHONG CÁCH LÃNH ĐẠO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15ACC5AF-8931-DF29-3101-F98F9757C3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1623845"/>
              </p:ext>
            </p:extLst>
          </p:nvPr>
        </p:nvGraphicFramePr>
        <p:xfrm>
          <a:off x="1360877" y="3009900"/>
          <a:ext cx="16012723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39698F4D-DDC9-83CD-125C-BE6C19FDA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9869A4-B809-4075-B28A-54EF0CCC7468}" type="slidenum">
              <a:rPr lang="en-US" altLang="en-US" sz="1200" smtClean="0">
                <a:solidFill>
                  <a:srgbClr val="898989"/>
                </a:solidFill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  <a:latin typeface="Verdan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DEA2BF-72F0-2065-3957-7A5C68EC82A0}"/>
              </a:ext>
            </a:extLst>
          </p:cNvPr>
          <p:cNvSpPr txBox="1">
            <a:spLocks/>
          </p:cNvSpPr>
          <p:nvPr/>
        </p:nvSpPr>
        <p:spPr bwMode="auto">
          <a:xfrm>
            <a:off x="1219200" y="1981200"/>
            <a:ext cx="13030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639763" indent="-246063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indent="-246063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187450" indent="-20955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1462088" indent="-20955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1919288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376488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2833688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290888" indent="-2095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just" eaLnBrk="1" hangingPunct="1">
              <a:buFont typeface="Wingdings 2" panose="05020102010507070707" pitchFamily="18" charset="2"/>
              <a:buNone/>
            </a:pPr>
            <a:r>
              <a:rPr lang="en-US" altLang="en-US" sz="4800" b="1" dirty="0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 Hai </a:t>
            </a:r>
            <a:r>
              <a:rPr lang="en-US" altLang="en-US" sz="4800" b="1" dirty="0" err="1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nền</a:t>
            </a:r>
            <a:r>
              <a:rPr lang="en-US" altLang="en-US" sz="4800" b="1" dirty="0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tảng</a:t>
            </a:r>
            <a:r>
              <a:rPr lang="en-US" altLang="en-US" sz="4800" b="1" dirty="0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altLang="en-US" sz="4800" b="1" dirty="0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phân</a:t>
            </a:r>
            <a:r>
              <a:rPr lang="en-US" altLang="en-US" sz="4800" b="1" dirty="0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loại</a:t>
            </a:r>
            <a:r>
              <a:rPr lang="en-US" altLang="en-US" sz="4800" b="1" dirty="0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phong</a:t>
            </a:r>
            <a:r>
              <a:rPr lang="en-US" altLang="en-US" sz="4800" b="1" dirty="0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cách</a:t>
            </a:r>
            <a:r>
              <a:rPr lang="en-US" altLang="en-US" sz="4800" b="1" dirty="0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quản</a:t>
            </a:r>
            <a:r>
              <a:rPr lang="en-US" altLang="en-US" sz="4800" b="1" dirty="0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err="1">
                <a:solidFill>
                  <a:schemeClr val="bg2">
                    <a:lumMod val="10000"/>
                  </a:schemeClr>
                </a:solidFill>
                <a:latin typeface="Josefin Sans Regular Italics" panose="020B0604020202020204" charset="0"/>
                <a:cs typeface="Times New Roman" panose="02020603050405020304" pitchFamily="18" charset="0"/>
              </a:rPr>
              <a:t>lý</a:t>
            </a:r>
            <a:endParaRPr lang="en-US" altLang="en-US" sz="4800" b="1" dirty="0">
              <a:solidFill>
                <a:schemeClr val="bg2">
                  <a:lumMod val="10000"/>
                </a:schemeClr>
              </a:solidFill>
              <a:latin typeface="Josefin Sans Regular Italic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0736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51762" y="1107504"/>
            <a:ext cx="3489749" cy="28615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0793" y="4342477"/>
            <a:ext cx="4618653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431441" y="359474"/>
            <a:ext cx="9421378" cy="8502069"/>
            <a:chOff x="0" y="-99060"/>
            <a:chExt cx="12561837" cy="11336092"/>
          </a:xfrm>
        </p:grpSpPr>
        <p:sp>
          <p:nvSpPr>
            <p:cNvPr id="5" name="TextBox 5"/>
            <p:cNvSpPr txBox="1"/>
            <p:nvPr/>
          </p:nvSpPr>
          <p:spPr>
            <a:xfrm>
              <a:off x="0" y="2377000"/>
              <a:ext cx="12380964" cy="8860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14"/>
                </a:lnSpc>
              </a:pP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Phong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cách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lãnh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đạo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là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phương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thức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và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cách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tiếp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cận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của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một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nhà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lãnh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đạo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để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đề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ra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các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phương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hướng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,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thực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hiện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các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kế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hoạch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và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tạo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động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lực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cho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nhân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viên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.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Dưới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góc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nhìn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của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một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nhân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viên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,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phong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cách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đó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thường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được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thể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hiện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qua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các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hành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động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hoặc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rõ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ràng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hoặc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ngầm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ý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từ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lãnh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đạo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của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họ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.</a:t>
              </a:r>
            </a:p>
            <a:p>
              <a:pPr>
                <a:lnSpc>
                  <a:spcPts val="5214"/>
                </a:lnSpc>
              </a:pP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Tùy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theo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tình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cảnh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thì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phong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cách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lãnh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đạo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sẽ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khác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nhau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(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khác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về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mặt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nguyên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</a:t>
              </a:r>
              <a:r>
                <a:rPr lang="en-US" sz="3724" dirty="0" err="1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lí</a:t>
              </a:r>
              <a:r>
                <a:rPr lang="en-US" sz="3724" dirty="0">
                  <a:solidFill>
                    <a:schemeClr val="bg2">
                      <a:lumMod val="10000"/>
                    </a:schemeClr>
                  </a:solidFill>
                  <a:latin typeface="Josefin Sans Regular Italics"/>
                </a:rPr>
                <a:t> 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80873" y="-99060"/>
              <a:ext cx="12380964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9"/>
                </a:lnSpc>
              </a:pPr>
              <a:r>
                <a:rPr lang="en-US" sz="4999" dirty="0" err="1">
                  <a:solidFill>
                    <a:srgbClr val="2B4B82"/>
                  </a:solidFill>
                  <a:latin typeface="Josefin Sans Bold"/>
                </a:rPr>
                <a:t>Phong</a:t>
              </a:r>
              <a:r>
                <a:rPr lang="en-US" sz="4999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4999" dirty="0" err="1">
                  <a:solidFill>
                    <a:srgbClr val="2B4B82"/>
                  </a:solidFill>
                  <a:latin typeface="Josefin Sans Bold"/>
                </a:rPr>
                <a:t>Cách</a:t>
              </a:r>
              <a:r>
                <a:rPr lang="en-US" sz="4999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4999" dirty="0" err="1">
                  <a:solidFill>
                    <a:srgbClr val="2B4B82"/>
                  </a:solidFill>
                  <a:latin typeface="Josefin Sans Bold"/>
                </a:rPr>
                <a:t>Lãnh</a:t>
              </a:r>
              <a:r>
                <a:rPr lang="en-US" sz="4999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4999" dirty="0" err="1">
                  <a:solidFill>
                    <a:srgbClr val="2B4B82"/>
                  </a:solidFill>
                  <a:latin typeface="Josefin Sans Bold"/>
                </a:rPr>
                <a:t>Đạo</a:t>
              </a:r>
              <a:endParaRPr lang="en-US" sz="4999" dirty="0">
                <a:solidFill>
                  <a:srgbClr val="2B4B82"/>
                </a:solidFill>
                <a:latin typeface="Josefin Sans Bold"/>
              </a:endParaRPr>
            </a:p>
          </p:txBody>
        </p:sp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4638" y="2438280"/>
            <a:ext cx="3993889" cy="541044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0131" y="1737669"/>
            <a:ext cx="9421378" cy="6417907"/>
            <a:chOff x="0" y="-118110"/>
            <a:chExt cx="12561837" cy="8557209"/>
          </a:xfrm>
        </p:grpSpPr>
        <p:sp>
          <p:nvSpPr>
            <p:cNvPr id="4" name="TextBox 4"/>
            <p:cNvSpPr txBox="1"/>
            <p:nvPr/>
          </p:nvSpPr>
          <p:spPr>
            <a:xfrm>
              <a:off x="0" y="3684465"/>
              <a:ext cx="12380964" cy="4754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34"/>
                </a:lnSpc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Đối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với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phong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cách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lãnh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đạo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của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Black Mouton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sẽ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có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5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phong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cách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quản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lí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bao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gồm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:</a:t>
              </a:r>
            </a:p>
            <a:p>
              <a:pPr marL="868992" lvl="1" indent="-434496">
                <a:lnSpc>
                  <a:spcPts val="5634"/>
                </a:lnSpc>
                <a:buFont typeface="Arial"/>
                <a:buChar char="•"/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Vì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công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việc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: LOW AND HIGH</a:t>
              </a:r>
            </a:p>
            <a:p>
              <a:pPr marL="868992" lvl="1" indent="-434496">
                <a:lnSpc>
                  <a:spcPts val="5634"/>
                </a:lnSpc>
                <a:buFont typeface="Arial"/>
                <a:buChar char="•"/>
              </a:pP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Vì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 con </a:t>
              </a:r>
              <a:r>
                <a:rPr lang="en-US" sz="4024" dirty="0" err="1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người</a:t>
              </a:r>
              <a:r>
                <a:rPr lang="en-US" sz="4024" dirty="0">
                  <a:solidFill>
                    <a:schemeClr val="bg2">
                      <a:lumMod val="10000"/>
                    </a:schemeClr>
                  </a:solidFill>
                  <a:latin typeface="Josefin Sans Regular"/>
                </a:rPr>
                <a:t>: LOW AND HIGH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0873" y="-118110"/>
              <a:ext cx="12380964" cy="2424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19"/>
                </a:lnSpc>
              </a:pP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1/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Phong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cách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lãnh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đạo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5299" dirty="0" err="1">
                  <a:solidFill>
                    <a:srgbClr val="2B4B82"/>
                  </a:solidFill>
                  <a:latin typeface="Josefin Sans Bold Bold"/>
                </a:rPr>
                <a:t>của</a:t>
              </a:r>
              <a:r>
                <a:rPr lang="en-US" sz="5299" dirty="0">
                  <a:solidFill>
                    <a:srgbClr val="2B4B82"/>
                  </a:solidFill>
                  <a:latin typeface="Josefin Sans Bold Bold"/>
                </a:rPr>
                <a:t> Blake Mouton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1167</Words>
  <Application>Microsoft Office PowerPoint</Application>
  <PresentationFormat>Custom</PresentationFormat>
  <Paragraphs>118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Saira ExtraCondensed Bold</vt:lpstr>
      <vt:lpstr>Wingdings 2</vt:lpstr>
      <vt:lpstr>Alegreya Medium</vt:lpstr>
      <vt:lpstr>Josefin Sans Bold</vt:lpstr>
      <vt:lpstr>Public Sans</vt:lpstr>
      <vt:lpstr>Josefin Sans Regular Italics</vt:lpstr>
      <vt:lpstr>Josefin Sans Bold Bold</vt:lpstr>
      <vt:lpstr>Josefin Sans Regular Bold</vt:lpstr>
      <vt:lpstr>Quicksand</vt:lpstr>
      <vt:lpstr>Josefin Sans Regular</vt:lpstr>
      <vt:lpstr>Arial</vt:lpstr>
      <vt:lpstr>Dekko</vt:lpstr>
      <vt:lpstr>Calibri</vt:lpstr>
      <vt:lpstr>Verdana</vt:lpstr>
      <vt:lpstr>Bell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</dc:title>
  <cp:lastModifiedBy>Võ Thành Lộc</cp:lastModifiedBy>
  <cp:revision>5</cp:revision>
  <dcterms:created xsi:type="dcterms:W3CDTF">2006-08-16T00:00:00Z</dcterms:created>
  <dcterms:modified xsi:type="dcterms:W3CDTF">2022-09-28T15:35:31Z</dcterms:modified>
  <dc:identifier>DAFNb9_Pymw</dc:identifier>
</cp:coreProperties>
</file>